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70" r:id="rId2"/>
    <p:sldId id="278" r:id="rId3"/>
    <p:sldId id="257" r:id="rId4"/>
    <p:sldId id="258" r:id="rId5"/>
    <p:sldId id="259" r:id="rId6"/>
    <p:sldId id="279" r:id="rId7"/>
    <p:sldId id="260" r:id="rId8"/>
    <p:sldId id="261" r:id="rId9"/>
    <p:sldId id="262" r:id="rId10"/>
    <p:sldId id="263" r:id="rId11"/>
    <p:sldId id="264" r:id="rId12"/>
    <p:sldId id="268" r:id="rId13"/>
    <p:sldId id="271" r:id="rId14"/>
    <p:sldId id="265" r:id="rId15"/>
    <p:sldId id="267" r:id="rId16"/>
    <p:sldId id="272" r:id="rId17"/>
    <p:sldId id="274" r:id="rId18"/>
    <p:sldId id="275" r:id="rId19"/>
    <p:sldId id="281" r:id="rId20"/>
    <p:sldId id="276" r:id="rId21"/>
    <p:sldId id="277" r:id="rId22"/>
    <p:sldId id="280" r:id="rId23"/>
    <p:sldId id="273"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khezerloo" initials="dk" lastIdx="1" clrIdx="0">
    <p:extLst>
      <p:ext uri="{19B8F6BF-5375-455C-9EA6-DF929625EA0E}">
        <p15:presenceInfo xmlns:p15="http://schemas.microsoft.com/office/powerpoint/2012/main" userId="dr. khezerlo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B9082C-EF41-4998-8D47-FD04CAE6F0F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319873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9082C-EF41-4998-8D47-FD04CAE6F0F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423438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9082C-EF41-4998-8D47-FD04CAE6F0F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CB9571-D04E-4A26-B2A6-8E35EED1131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7976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5B9082C-EF41-4998-8D47-FD04CAE6F0FB}"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3566479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5B9082C-EF41-4998-8D47-FD04CAE6F0FB}"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CB9571-D04E-4A26-B2A6-8E35EED1131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1264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5B9082C-EF41-4998-8D47-FD04CAE6F0FB}"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235799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B9082C-EF41-4998-8D47-FD04CAE6F0F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52288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B9082C-EF41-4998-8D47-FD04CAE6F0F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209579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B9082C-EF41-4998-8D47-FD04CAE6F0F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380892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9082C-EF41-4998-8D47-FD04CAE6F0FB}"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339713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B9082C-EF41-4998-8D47-FD04CAE6F0FB}"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48406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B9082C-EF41-4998-8D47-FD04CAE6F0FB}" type="datetimeFigureOut">
              <a:rPr lang="en-US" smtClean="0"/>
              <a:t>5/24/2022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392252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B9082C-EF41-4998-8D47-FD04CAE6F0FB}" type="datetimeFigureOut">
              <a:rPr lang="en-US" smtClean="0"/>
              <a:t>5/24/2022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215780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9082C-EF41-4998-8D47-FD04CAE6F0FB}" type="datetimeFigureOut">
              <a:rPr lang="en-US" smtClean="0"/>
              <a:t>5/24/2022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62955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B9082C-EF41-4998-8D47-FD04CAE6F0FB}"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267918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B9082C-EF41-4998-8D47-FD04CAE6F0FB}"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CB9571-D04E-4A26-B2A6-8E35EED11313}" type="slidenum">
              <a:rPr lang="en-US" smtClean="0"/>
              <a:t>‹#›</a:t>
            </a:fld>
            <a:endParaRPr lang="en-US"/>
          </a:p>
        </p:txBody>
      </p:sp>
    </p:spTree>
    <p:extLst>
      <p:ext uri="{BB962C8B-B14F-4D97-AF65-F5344CB8AC3E}">
        <p14:creationId xmlns:p14="http://schemas.microsoft.com/office/powerpoint/2010/main" val="260663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5B9082C-EF41-4998-8D47-FD04CAE6F0FB}" type="datetimeFigureOut">
              <a:rPr lang="en-US" smtClean="0"/>
              <a:t>5/24/2022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CB9571-D04E-4A26-B2A6-8E35EED11313}" type="slidenum">
              <a:rPr lang="en-US" smtClean="0"/>
              <a:t>‹#›</a:t>
            </a:fld>
            <a:endParaRPr lang="en-US"/>
          </a:p>
        </p:txBody>
      </p:sp>
    </p:spTree>
    <p:extLst>
      <p:ext uri="{BB962C8B-B14F-4D97-AF65-F5344CB8AC3E}">
        <p14:creationId xmlns:p14="http://schemas.microsoft.com/office/powerpoint/2010/main" val="341743108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9D82F1-AADB-440A-8DB9-F2C2CDC5587F}"/>
              </a:ext>
            </a:extLst>
          </p:cNvPr>
          <p:cNvPicPr>
            <a:picLocks noChangeAspect="1"/>
          </p:cNvPicPr>
          <p:nvPr/>
        </p:nvPicPr>
        <p:blipFill>
          <a:blip r:embed="rId2"/>
          <a:stretch>
            <a:fillRect/>
          </a:stretch>
        </p:blipFill>
        <p:spPr>
          <a:xfrm>
            <a:off x="2036618" y="1312831"/>
            <a:ext cx="8941955" cy="2214732"/>
          </a:xfrm>
          <a:prstGeom prst="rect">
            <a:avLst/>
          </a:prstGeom>
        </p:spPr>
      </p:pic>
      <p:pic>
        <p:nvPicPr>
          <p:cNvPr id="6" name="Picture 5">
            <a:extLst>
              <a:ext uri="{FF2B5EF4-FFF2-40B4-BE49-F238E27FC236}">
                <a16:creationId xmlns:a16="http://schemas.microsoft.com/office/drawing/2014/main" id="{57323B19-D602-429E-B6C7-49A464A86C45}"/>
              </a:ext>
            </a:extLst>
          </p:cNvPr>
          <p:cNvPicPr>
            <a:picLocks noChangeAspect="1"/>
          </p:cNvPicPr>
          <p:nvPr/>
        </p:nvPicPr>
        <p:blipFill>
          <a:blip r:embed="rId3"/>
          <a:stretch>
            <a:fillRect/>
          </a:stretch>
        </p:blipFill>
        <p:spPr>
          <a:xfrm>
            <a:off x="4471442" y="3933448"/>
            <a:ext cx="3643857" cy="644387"/>
          </a:xfrm>
          <a:prstGeom prst="rect">
            <a:avLst/>
          </a:prstGeom>
        </p:spPr>
      </p:pic>
      <p:sp>
        <p:nvSpPr>
          <p:cNvPr id="4" name="Text Placeholder 3">
            <a:extLst>
              <a:ext uri="{FF2B5EF4-FFF2-40B4-BE49-F238E27FC236}">
                <a16:creationId xmlns:a16="http://schemas.microsoft.com/office/drawing/2014/main" id="{F7126D48-C818-4F44-9A65-491359E8193B}"/>
              </a:ext>
            </a:extLst>
          </p:cNvPr>
          <p:cNvSpPr>
            <a:spLocks noGrp="1"/>
          </p:cNvSpPr>
          <p:nvPr>
            <p:ph type="body" sz="half" idx="2"/>
          </p:nvPr>
        </p:nvSpPr>
        <p:spPr>
          <a:xfrm>
            <a:off x="2215138" y="5025586"/>
            <a:ext cx="5203971" cy="1480930"/>
          </a:xfrm>
        </p:spPr>
        <p:txBody>
          <a:bodyPr>
            <a:normAutofit/>
          </a:bodyPr>
          <a:lstStyle/>
          <a:p>
            <a:r>
              <a:rPr lang="en-US" b="1" dirty="0">
                <a:solidFill>
                  <a:schemeClr val="tx1"/>
                </a:solidFill>
              </a:rPr>
              <a:t>Published year: </a:t>
            </a:r>
            <a:r>
              <a:rPr lang="en-US" dirty="0">
                <a:solidFill>
                  <a:schemeClr val="tx1"/>
                </a:solidFill>
              </a:rPr>
              <a:t>2014</a:t>
            </a:r>
          </a:p>
          <a:p>
            <a:r>
              <a:rPr lang="en-US" b="1" dirty="0">
                <a:solidFill>
                  <a:schemeClr val="tx1"/>
                </a:solidFill>
              </a:rPr>
              <a:t>Impact factor: </a:t>
            </a:r>
            <a:r>
              <a:rPr lang="en-US" dirty="0">
                <a:solidFill>
                  <a:schemeClr val="tx1"/>
                </a:solidFill>
              </a:rPr>
              <a:t>6.570</a:t>
            </a:r>
          </a:p>
          <a:p>
            <a:r>
              <a:rPr lang="en-US" b="1" dirty="0">
                <a:solidFill>
                  <a:schemeClr val="tx1"/>
                </a:solidFill>
              </a:rPr>
              <a:t>Presented by</a:t>
            </a:r>
            <a:r>
              <a:rPr lang="en-US" dirty="0">
                <a:solidFill>
                  <a:schemeClr val="tx1"/>
                </a:solidFill>
              </a:rPr>
              <a:t>: Fatemeh Mohaghegh-Fard</a:t>
            </a:r>
          </a:p>
        </p:txBody>
      </p:sp>
    </p:spTree>
    <p:extLst>
      <p:ext uri="{BB962C8B-B14F-4D97-AF65-F5344CB8AC3E}">
        <p14:creationId xmlns:p14="http://schemas.microsoft.com/office/powerpoint/2010/main" val="245616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3F43-29CE-4669-A32C-8EC854FAD120}"/>
              </a:ext>
            </a:extLst>
          </p:cNvPr>
          <p:cNvSpPr>
            <a:spLocks noGrp="1"/>
          </p:cNvSpPr>
          <p:nvPr>
            <p:ph type="title"/>
          </p:nvPr>
        </p:nvSpPr>
        <p:spPr>
          <a:xfrm>
            <a:off x="2204899" y="2061329"/>
            <a:ext cx="8915399" cy="1105941"/>
          </a:xfrm>
        </p:spPr>
        <p:txBody>
          <a:bodyPr>
            <a:normAutofit fontScale="90000"/>
          </a:bodyPr>
          <a:lstStyle/>
          <a:p>
            <a:pPr algn="ctr" rtl="1"/>
            <a:br>
              <a:rPr lang="en-US" dirty="0"/>
            </a:br>
            <a:br>
              <a:rPr lang="en-US" dirty="0"/>
            </a:br>
            <a:br>
              <a:rPr lang="en-US" dirty="0"/>
            </a:br>
            <a:r>
              <a:rPr lang="fa-IR" dirty="0"/>
              <a:t>الگوی تغییرات حجم</a:t>
            </a:r>
            <a:r>
              <a:rPr lang="en-US" dirty="0"/>
              <a:t> </a:t>
            </a:r>
            <a:r>
              <a:rPr lang="fa-IR" dirty="0"/>
              <a:t>و شکل در </a:t>
            </a:r>
            <a:r>
              <a:rPr lang="en-US" dirty="0"/>
              <a:t>PD</a:t>
            </a:r>
          </a:p>
        </p:txBody>
      </p:sp>
      <p:sp>
        <p:nvSpPr>
          <p:cNvPr id="3" name="Text Placeholder 2">
            <a:extLst>
              <a:ext uri="{FF2B5EF4-FFF2-40B4-BE49-F238E27FC236}">
                <a16:creationId xmlns:a16="http://schemas.microsoft.com/office/drawing/2014/main" id="{02E8BADE-DFED-4F90-A0A5-7B04A78502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0776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4B67-19C7-4847-BD0F-DC09A2C6800D}"/>
              </a:ext>
            </a:extLst>
          </p:cNvPr>
          <p:cNvSpPr>
            <a:spLocks noGrp="1"/>
          </p:cNvSpPr>
          <p:nvPr>
            <p:ph type="title"/>
          </p:nvPr>
        </p:nvSpPr>
        <p:spPr/>
        <p:txBody>
          <a:bodyPr/>
          <a:lstStyle/>
          <a:p>
            <a:pPr algn="ctr"/>
            <a:r>
              <a:rPr lang="en-US" dirty="0"/>
              <a:t>Substantia nigra</a:t>
            </a:r>
          </a:p>
        </p:txBody>
      </p:sp>
      <p:sp>
        <p:nvSpPr>
          <p:cNvPr id="3" name="Content Placeholder 2">
            <a:extLst>
              <a:ext uri="{FF2B5EF4-FFF2-40B4-BE49-F238E27FC236}">
                <a16:creationId xmlns:a16="http://schemas.microsoft.com/office/drawing/2014/main" id="{A27116AC-CC42-4CDE-B23F-3EF7F7E558C6}"/>
              </a:ext>
            </a:extLst>
          </p:cNvPr>
          <p:cNvSpPr>
            <a:spLocks noGrp="1"/>
          </p:cNvSpPr>
          <p:nvPr>
            <p:ph idx="1"/>
          </p:nvPr>
        </p:nvSpPr>
        <p:spPr>
          <a:xfrm>
            <a:off x="810490" y="1676400"/>
            <a:ext cx="11035145" cy="3777622"/>
          </a:xfrm>
        </p:spPr>
        <p:txBody>
          <a:bodyPr>
            <a:normAutofit fontScale="85000" lnSpcReduction="10000"/>
          </a:bodyPr>
          <a:lstStyle/>
          <a:p>
            <a:pPr marL="0" indent="0" algn="ctr" rtl="1">
              <a:lnSpc>
                <a:spcPct val="150000"/>
              </a:lnSpc>
              <a:buNone/>
            </a:pPr>
            <a:r>
              <a:rPr lang="fa-IR" sz="2800" b="1" dirty="0">
                <a:solidFill>
                  <a:schemeClr val="tx1"/>
                </a:solidFill>
                <a:cs typeface="B Nazanin" panose="00000400000000000000" pitchFamily="2" charset="-78"/>
              </a:rPr>
              <a:t>ماده سیاه(</a:t>
            </a:r>
            <a:r>
              <a:rPr lang="en-US" sz="2800" b="1" dirty="0">
                <a:solidFill>
                  <a:schemeClr val="tx1"/>
                </a:solidFill>
                <a:cs typeface="B Nazanin" panose="00000400000000000000" pitchFamily="2" charset="-78"/>
              </a:rPr>
              <a:t>SN</a:t>
            </a:r>
            <a:r>
              <a:rPr lang="fa-IR" sz="2800" b="1" dirty="0">
                <a:solidFill>
                  <a:schemeClr val="tx1"/>
                </a:solidFill>
                <a:cs typeface="B Nazanin" panose="00000400000000000000" pitchFamily="2" charset="-78"/>
              </a:rPr>
              <a:t>)</a:t>
            </a:r>
            <a:r>
              <a:rPr lang="en-US" sz="2800" dirty="0">
                <a:solidFill>
                  <a:schemeClr val="tx1"/>
                </a:solidFill>
                <a:cs typeface="B Nazanin" panose="00000400000000000000" pitchFamily="2" charset="-78"/>
              </a:rPr>
              <a:t>:</a:t>
            </a:r>
          </a:p>
          <a:p>
            <a:pPr algn="r" rtl="1">
              <a:lnSpc>
                <a:spcPct val="150000"/>
              </a:lnSpc>
            </a:pPr>
            <a:r>
              <a:rPr lang="fa-IR" sz="2800" dirty="0">
                <a:solidFill>
                  <a:schemeClr val="tx1"/>
                </a:solidFill>
                <a:cs typeface="B Nazanin" panose="00000400000000000000" pitchFamily="2" charset="-78"/>
              </a:rPr>
              <a:t>در اغلب مطالعات حجم </a:t>
            </a:r>
            <a:r>
              <a:rPr lang="en-US" sz="2800" dirty="0">
                <a:solidFill>
                  <a:schemeClr val="tx1"/>
                </a:solidFill>
                <a:cs typeface="B Nazanin" panose="00000400000000000000" pitchFamily="2" charset="-78"/>
              </a:rPr>
              <a:t>SN</a:t>
            </a:r>
            <a:r>
              <a:rPr lang="fa-IR" sz="2800" dirty="0">
                <a:solidFill>
                  <a:schemeClr val="tx1"/>
                </a:solidFill>
                <a:cs typeface="B Nazanin" panose="00000400000000000000" pitchFamily="2" charset="-78"/>
              </a:rPr>
              <a:t>دستی تعیین شده است .که نتایج آن در </a:t>
            </a:r>
            <a:r>
              <a:rPr lang="en-US" sz="2800" dirty="0">
                <a:solidFill>
                  <a:schemeClr val="tx1"/>
                </a:solidFill>
                <a:cs typeface="B Nazanin" panose="00000400000000000000" pitchFamily="2" charset="-78"/>
              </a:rPr>
              <a:t>PD</a:t>
            </a:r>
            <a:r>
              <a:rPr lang="fa-IR" sz="2800" dirty="0">
                <a:solidFill>
                  <a:schemeClr val="tx1"/>
                </a:solidFill>
                <a:cs typeface="B Nazanin" panose="00000400000000000000" pitchFamily="2" charset="-78"/>
              </a:rPr>
              <a:t>با حالت نرمال متفاوت است </a:t>
            </a:r>
          </a:p>
          <a:p>
            <a:pPr algn="r" rtl="1">
              <a:lnSpc>
                <a:spcPct val="150000"/>
              </a:lnSpc>
            </a:pPr>
            <a:r>
              <a:rPr lang="fa-IR" sz="2800" dirty="0">
                <a:solidFill>
                  <a:schemeClr val="tx1"/>
                </a:solidFill>
                <a:cs typeface="B Nazanin" panose="00000400000000000000" pitchFamily="2" charset="-78"/>
              </a:rPr>
              <a:t>در برخی مطالعات کاهش و در برخی افزایش حجم </a:t>
            </a:r>
            <a:r>
              <a:rPr lang="en-US" sz="2800" dirty="0">
                <a:solidFill>
                  <a:schemeClr val="tx1"/>
                </a:solidFill>
                <a:cs typeface="B Nazanin" panose="00000400000000000000" pitchFamily="2" charset="-78"/>
              </a:rPr>
              <a:t>PD</a:t>
            </a:r>
            <a:r>
              <a:rPr lang="fa-IR" sz="2800" dirty="0">
                <a:solidFill>
                  <a:schemeClr val="tx1"/>
                </a:solidFill>
                <a:cs typeface="B Nazanin" panose="00000400000000000000" pitchFamily="2" charset="-78"/>
              </a:rPr>
              <a:t>گزارش شده است .</a:t>
            </a:r>
          </a:p>
          <a:p>
            <a:pPr algn="r" rtl="1">
              <a:lnSpc>
                <a:spcPct val="150000"/>
              </a:lnSpc>
            </a:pPr>
            <a:r>
              <a:rPr lang="fa-IR" sz="2800" dirty="0">
                <a:solidFill>
                  <a:schemeClr val="tx1"/>
                </a:solidFill>
                <a:cs typeface="B Nazanin" panose="00000400000000000000" pitchFamily="2" charset="-78"/>
              </a:rPr>
              <a:t>دلیل تفاوت در گزارشات شاید اختلاف در متدولوژی پژوهش ا باشد </a:t>
            </a:r>
          </a:p>
          <a:p>
            <a:pPr algn="r" rtl="1">
              <a:lnSpc>
                <a:spcPct val="150000"/>
              </a:lnSpc>
            </a:pPr>
            <a:r>
              <a:rPr lang="fa-IR" sz="2800" dirty="0">
                <a:solidFill>
                  <a:schemeClr val="tx1"/>
                </a:solidFill>
                <a:cs typeface="B Nazanin" panose="00000400000000000000" pitchFamily="2" charset="-78"/>
              </a:rPr>
              <a:t>دلیل تفاوت های زیاد در نتایج گزاشات شاید اندازه کوچک </a:t>
            </a:r>
            <a:r>
              <a:rPr lang="en-US" sz="2800" dirty="0">
                <a:solidFill>
                  <a:schemeClr val="tx1"/>
                </a:solidFill>
                <a:cs typeface="B Nazanin" panose="00000400000000000000" pitchFamily="2" charset="-78"/>
              </a:rPr>
              <a:t>SN </a:t>
            </a:r>
            <a:r>
              <a:rPr lang="fa-IR" sz="2800" dirty="0">
                <a:solidFill>
                  <a:schemeClr val="tx1"/>
                </a:solidFill>
                <a:cs typeface="B Nazanin" panose="00000400000000000000" pitchFamily="2" charset="-78"/>
              </a:rPr>
              <a:t>باشد </a:t>
            </a:r>
          </a:p>
          <a:p>
            <a:pPr algn="r" rtl="1">
              <a:lnSpc>
                <a:spcPct val="150000"/>
              </a:lnSpc>
            </a:pPr>
            <a:r>
              <a:rPr lang="fa-IR" sz="2800" dirty="0">
                <a:solidFill>
                  <a:schemeClr val="tx1"/>
                </a:solidFill>
                <a:cs typeface="B Nazanin" panose="00000400000000000000" pitchFamily="2" charset="-78"/>
              </a:rPr>
              <a:t>تفاوت کنتراست تصویر یک دلیل دیگر است </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70806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F2CE-0FE0-4F6C-B5E3-08B0032DB99B}"/>
              </a:ext>
            </a:extLst>
          </p:cNvPr>
          <p:cNvSpPr>
            <a:spLocks noGrp="1"/>
          </p:cNvSpPr>
          <p:nvPr>
            <p:ph type="title"/>
          </p:nvPr>
        </p:nvSpPr>
        <p:spPr/>
        <p:txBody>
          <a:bodyPr/>
          <a:lstStyle/>
          <a:p>
            <a:pPr algn="ctr" rtl="1"/>
            <a:r>
              <a:rPr lang="fa-IR" dirty="0">
                <a:cs typeface="B Nazanin" panose="00000400000000000000" pitchFamily="2" charset="-78"/>
              </a:rPr>
              <a:t>تغییرات حجم گانگلیا و سایر هسته های </a:t>
            </a:r>
            <a:r>
              <a:rPr lang="en-US" dirty="0">
                <a:cs typeface="B Nazanin" panose="00000400000000000000" pitchFamily="2" charset="-78"/>
              </a:rPr>
              <a:t>Brain stem</a:t>
            </a:r>
          </a:p>
        </p:txBody>
      </p:sp>
      <p:sp>
        <p:nvSpPr>
          <p:cNvPr id="3" name="Content Placeholder 2">
            <a:extLst>
              <a:ext uri="{FF2B5EF4-FFF2-40B4-BE49-F238E27FC236}">
                <a16:creationId xmlns:a16="http://schemas.microsoft.com/office/drawing/2014/main" id="{A3F3402F-C458-41A6-827D-23C4A4C82F77}"/>
              </a:ext>
            </a:extLst>
          </p:cNvPr>
          <p:cNvSpPr>
            <a:spLocks noGrp="1"/>
          </p:cNvSpPr>
          <p:nvPr>
            <p:ph idx="1"/>
          </p:nvPr>
        </p:nvSpPr>
        <p:spPr>
          <a:xfrm>
            <a:off x="1465118" y="2133600"/>
            <a:ext cx="10039494" cy="2157845"/>
          </a:xfrm>
        </p:spPr>
        <p:txBody>
          <a:bodyPr>
            <a:normAutofit fontScale="92500" lnSpcReduction="10000"/>
          </a:bodyPr>
          <a:lstStyle/>
          <a:p>
            <a:pPr algn="r" rtl="1">
              <a:lnSpc>
                <a:spcPct val="150000"/>
              </a:lnSpc>
            </a:pPr>
            <a:r>
              <a:rPr lang="fa-IR" sz="2400" dirty="0">
                <a:solidFill>
                  <a:schemeClr val="tx1"/>
                </a:solidFill>
                <a:cs typeface="B Nazanin" panose="00000400000000000000" pitchFamily="2" charset="-78"/>
              </a:rPr>
              <a:t>تغییرات حجم های موجود در</a:t>
            </a:r>
            <a:r>
              <a:rPr lang="en-US" sz="2400" dirty="0">
                <a:solidFill>
                  <a:schemeClr val="tx1"/>
                </a:solidFill>
                <a:cs typeface="B Nazanin" panose="00000400000000000000" pitchFamily="2" charset="-78"/>
              </a:rPr>
              <a:t>Brainstem</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اغلب در بیماران </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 نرمال است .بیشتر مطالعات تغییرات حجمی </a:t>
            </a:r>
            <a:r>
              <a:rPr lang="en-US" sz="2400" dirty="0">
                <a:solidFill>
                  <a:schemeClr val="tx1"/>
                </a:solidFill>
                <a:cs typeface="B Nazanin" panose="00000400000000000000" pitchFamily="2" charset="-78"/>
              </a:rPr>
              <a:t>global</a:t>
            </a:r>
            <a:r>
              <a:rPr lang="fa-IR" sz="2400" dirty="0">
                <a:solidFill>
                  <a:schemeClr val="tx1"/>
                </a:solidFill>
                <a:cs typeface="B Nazanin" panose="00000400000000000000" pitchFamily="2" charset="-78"/>
              </a:rPr>
              <a:t> در گانگلیا را گزارش نکرده اند .</a:t>
            </a:r>
          </a:p>
          <a:p>
            <a:pPr algn="r" rtl="1">
              <a:lnSpc>
                <a:spcPct val="150000"/>
              </a:lnSpc>
            </a:pPr>
            <a:r>
              <a:rPr lang="fa-IR" sz="2400" dirty="0">
                <a:solidFill>
                  <a:schemeClr val="tx1"/>
                </a:solidFill>
                <a:cs typeface="B Nazanin" panose="00000400000000000000" pitchFamily="2" charset="-78"/>
              </a:rPr>
              <a:t>تصویر برداری نورو ملانین باعث کاهش سیگنال در </a:t>
            </a:r>
            <a:r>
              <a:rPr lang="en-US" sz="2400" dirty="0" err="1">
                <a:solidFill>
                  <a:schemeClr val="tx1"/>
                </a:solidFill>
                <a:cs typeface="B Nazanin" panose="00000400000000000000" pitchFamily="2" charset="-78"/>
              </a:rPr>
              <a:t>lowe</a:t>
            </a:r>
            <a:r>
              <a:rPr lang="en-US" sz="2400" dirty="0">
                <a:solidFill>
                  <a:schemeClr val="tx1"/>
                </a:solidFill>
                <a:cs typeface="B Nazanin" panose="00000400000000000000" pitchFamily="2" charset="-78"/>
              </a:rPr>
              <a:t> </a:t>
            </a:r>
            <a:r>
              <a:rPr lang="en-US" sz="2400" dirty="0" err="1">
                <a:solidFill>
                  <a:schemeClr val="tx1"/>
                </a:solidFill>
                <a:cs typeface="B Nazanin" panose="00000400000000000000" pitchFamily="2" charset="-78"/>
              </a:rPr>
              <a:t>coeruleus</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در بیماران</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 میشود .شاید دلیل ان کاهش نوروملانین در بیماران</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است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83968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848F-DDBD-4F33-8E0C-7F12AE5AA746}"/>
              </a:ext>
            </a:extLst>
          </p:cNvPr>
          <p:cNvSpPr>
            <a:spLocks noGrp="1"/>
          </p:cNvSpPr>
          <p:nvPr>
            <p:ph type="title"/>
          </p:nvPr>
        </p:nvSpPr>
        <p:spPr/>
        <p:txBody>
          <a:bodyPr/>
          <a:lstStyle/>
          <a:p>
            <a:pPr algn="ctr" rtl="1"/>
            <a:r>
              <a:rPr lang="fa-IR" dirty="0">
                <a:cs typeface="B Nazanin" panose="00000400000000000000" pitchFamily="2" charset="-78"/>
              </a:rPr>
              <a:t>تغییرات کورتکس در</a:t>
            </a:r>
            <a:r>
              <a:rPr lang="en-US" dirty="0">
                <a:cs typeface="B Nazanin" panose="00000400000000000000" pitchFamily="2" charset="-78"/>
              </a:rPr>
              <a:t> PD</a:t>
            </a:r>
          </a:p>
        </p:txBody>
      </p:sp>
      <p:sp>
        <p:nvSpPr>
          <p:cNvPr id="3" name="Content Placeholder 2">
            <a:extLst>
              <a:ext uri="{FF2B5EF4-FFF2-40B4-BE49-F238E27FC236}">
                <a16:creationId xmlns:a16="http://schemas.microsoft.com/office/drawing/2014/main" id="{EA04DFE4-7F7E-43EA-B4F2-DE5B63E4F539}"/>
              </a:ext>
            </a:extLst>
          </p:cNvPr>
          <p:cNvSpPr>
            <a:spLocks noGrp="1"/>
          </p:cNvSpPr>
          <p:nvPr>
            <p:ph idx="1"/>
          </p:nvPr>
        </p:nvSpPr>
        <p:spPr>
          <a:xfrm>
            <a:off x="966355" y="1354282"/>
            <a:ext cx="11035145" cy="5025736"/>
          </a:xfrm>
        </p:spPr>
        <p:txBody>
          <a:bodyPr>
            <a:noAutofit/>
          </a:bodyPr>
          <a:lstStyle/>
          <a:p>
            <a:pPr algn="just" rtl="1">
              <a:lnSpc>
                <a:spcPct val="150000"/>
              </a:lnSpc>
            </a:pPr>
            <a:r>
              <a:rPr lang="fa-IR" sz="2400" dirty="0">
                <a:solidFill>
                  <a:schemeClr val="tx1"/>
                </a:solidFill>
                <a:cs typeface="B Nazanin" panose="00000400000000000000" pitchFamily="2" charset="-78"/>
              </a:rPr>
              <a:t>بیماری </a:t>
            </a:r>
            <a:r>
              <a:rPr lang="en-US" sz="2400" dirty="0">
                <a:solidFill>
                  <a:schemeClr val="tx1"/>
                </a:solidFill>
                <a:cs typeface="B Nazanin" panose="00000400000000000000" pitchFamily="2" charset="-78"/>
              </a:rPr>
              <a:t>MCI</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Mild cognitive impairment</a:t>
            </a:r>
            <a:r>
              <a:rPr lang="fa-IR" sz="2400" dirty="0">
                <a:solidFill>
                  <a:schemeClr val="tx1"/>
                </a:solidFill>
                <a:cs typeface="B Nazanin" panose="00000400000000000000" pitchFamily="2" charset="-78"/>
              </a:rPr>
              <a:t> ) در بیماران </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غیردمانس رایج است که ریسک فاکتور دمانس پیشرونده است ،</a:t>
            </a:r>
            <a:r>
              <a:rPr lang="en-US" sz="2400" dirty="0">
                <a:solidFill>
                  <a:schemeClr val="tx1"/>
                </a:solidFill>
                <a:cs typeface="B Nazanin" panose="00000400000000000000" pitchFamily="2" charset="-78"/>
              </a:rPr>
              <a:t>MCI</a:t>
            </a:r>
            <a:r>
              <a:rPr lang="fa-IR" sz="2400" dirty="0">
                <a:solidFill>
                  <a:schemeClr val="tx1"/>
                </a:solidFill>
                <a:cs typeface="B Nazanin" panose="00000400000000000000" pitchFamily="2" charset="-78"/>
              </a:rPr>
              <a:t>در حدود 30 %از بیماان </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مشاهده میشود اختلال شناختی در </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شامل پروفایل ناهمگن در توجه ،انجام کار ها،</a:t>
            </a:r>
            <a:r>
              <a:rPr lang="en-US" sz="2400" dirty="0">
                <a:solidFill>
                  <a:schemeClr val="tx1"/>
                </a:solidFill>
                <a:cs typeface="B Nazanin" panose="00000400000000000000" pitchFamily="2" charset="-78"/>
              </a:rPr>
              <a:t>  Visuospatial </a:t>
            </a:r>
            <a:r>
              <a:rPr lang="fa-IR" sz="2400" dirty="0">
                <a:solidFill>
                  <a:schemeClr val="tx1"/>
                </a:solidFill>
                <a:cs typeface="B Nazanin" panose="00000400000000000000" pitchFamily="2" charset="-78"/>
              </a:rPr>
              <a:t>،و نقض حافظه است .</a:t>
            </a:r>
          </a:p>
          <a:p>
            <a:pPr algn="just" rtl="1">
              <a:lnSpc>
                <a:spcPct val="150000"/>
              </a:lnSpc>
            </a:pPr>
            <a:endParaRPr lang="fa-IR" sz="2400" dirty="0">
              <a:solidFill>
                <a:schemeClr val="tx1"/>
              </a:solidFill>
              <a:cs typeface="B Nazanin" panose="00000400000000000000" pitchFamily="2" charset="-78"/>
            </a:endParaRPr>
          </a:p>
          <a:p>
            <a:pPr algn="just" rtl="1">
              <a:lnSpc>
                <a:spcPct val="150000"/>
              </a:lnSpc>
            </a:pPr>
            <a:r>
              <a:rPr lang="fa-IR" sz="2400" dirty="0">
                <a:solidFill>
                  <a:schemeClr val="tx1"/>
                </a:solidFill>
                <a:cs typeface="B Nazanin" panose="00000400000000000000" pitchFamily="2" charset="-78"/>
              </a:rPr>
              <a:t>ناتوانی در انجام کارها شاید در ارتباط با اختلال دوپا امینژیک  در نواحی </a:t>
            </a:r>
            <a:r>
              <a:rPr lang="en-US" sz="2400" dirty="0">
                <a:solidFill>
                  <a:schemeClr val="tx1"/>
                </a:solidFill>
                <a:cs typeface="B Nazanin" panose="00000400000000000000" pitchFamily="2" charset="-78"/>
              </a:rPr>
              <a:t>front subcortical </a:t>
            </a:r>
            <a:r>
              <a:rPr lang="fa-IR" sz="2400" dirty="0">
                <a:solidFill>
                  <a:schemeClr val="tx1"/>
                </a:solidFill>
                <a:cs typeface="B Nazanin" panose="00000400000000000000" pitchFamily="2" charset="-78"/>
              </a:rPr>
              <a:t>باشد .در حالیکه دمانس شاید در ارتباط  وضعیت </a:t>
            </a:r>
            <a:r>
              <a:rPr lang="en-US" sz="2400" dirty="0">
                <a:solidFill>
                  <a:schemeClr val="tx1"/>
                </a:solidFill>
                <a:cs typeface="B Nazanin" panose="00000400000000000000" pitchFamily="2" charset="-78"/>
              </a:rPr>
              <a:t>visual hallucination </a:t>
            </a:r>
            <a:r>
              <a:rPr lang="fa-IR" sz="2400" dirty="0">
                <a:solidFill>
                  <a:schemeClr val="tx1"/>
                </a:solidFill>
                <a:cs typeface="B Nazanin" panose="00000400000000000000" pitchFamily="2" charset="-78"/>
              </a:rPr>
              <a:t>مرتبط با اتروفی لیمبیک و پارا لیمبیک و نواحی </a:t>
            </a:r>
            <a:r>
              <a:rPr lang="en-US" sz="2400" dirty="0">
                <a:solidFill>
                  <a:schemeClr val="tx1"/>
                </a:solidFill>
                <a:cs typeface="B Nazanin" panose="00000400000000000000" pitchFamily="2" charset="-78"/>
              </a:rPr>
              <a:t>neocortical </a:t>
            </a:r>
            <a:r>
              <a:rPr lang="fa-IR" sz="2400" dirty="0">
                <a:solidFill>
                  <a:schemeClr val="tx1"/>
                </a:solidFill>
                <a:cs typeface="B Nazanin" panose="00000400000000000000" pitchFamily="2" charset="-78"/>
              </a:rPr>
              <a:t>و آمیگدال است بنابراین هر اختلال غیر حرکتی در </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مرتبط با اتروفی در ساختار مرتبط همان ناحیه مغزی است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57684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4739-70DC-4D19-B6A3-27973D738FBB}"/>
              </a:ext>
            </a:extLst>
          </p:cNvPr>
          <p:cNvSpPr>
            <a:spLocks noGrp="1"/>
          </p:cNvSpPr>
          <p:nvPr>
            <p:ph type="title"/>
          </p:nvPr>
        </p:nvSpPr>
        <p:spPr>
          <a:xfrm>
            <a:off x="2665662" y="94174"/>
            <a:ext cx="8911687" cy="976090"/>
          </a:xfrm>
        </p:spPr>
        <p:txBody>
          <a:bodyPr>
            <a:normAutofit fontScale="90000"/>
          </a:bodyPr>
          <a:lstStyle/>
          <a:p>
            <a:pPr algn="r" rtl="1"/>
            <a:r>
              <a:rPr lang="en-US" dirty="0">
                <a:solidFill>
                  <a:schemeClr val="tx1"/>
                </a:solidFill>
                <a:cs typeface="B Nazanin" panose="00000400000000000000" pitchFamily="2" charset="-78"/>
              </a:rPr>
              <a:t>MRI </a:t>
            </a:r>
            <a:r>
              <a:rPr lang="fa-IR" dirty="0">
                <a:solidFill>
                  <a:schemeClr val="tx1"/>
                </a:solidFill>
                <a:cs typeface="B Nazanin" panose="00000400000000000000" pitchFamily="2" charset="-78"/>
              </a:rPr>
              <a:t>در بررسی ساختار اتروفی یک روش قوی در بیماران </a:t>
            </a:r>
            <a:r>
              <a:rPr lang="en-US" dirty="0">
                <a:solidFill>
                  <a:schemeClr val="tx1"/>
                </a:solidFill>
                <a:cs typeface="B Nazanin" panose="00000400000000000000" pitchFamily="2" charset="-78"/>
              </a:rPr>
              <a:t>PD </a:t>
            </a:r>
            <a:r>
              <a:rPr lang="fa-IR" dirty="0">
                <a:solidFill>
                  <a:schemeClr val="tx1"/>
                </a:solidFill>
                <a:cs typeface="B Nazanin" panose="00000400000000000000" pitchFamily="2" charset="-78"/>
              </a:rPr>
              <a:t>است .</a:t>
            </a:r>
            <a:br>
              <a:rPr lang="fa-IR" dirty="0">
                <a:solidFill>
                  <a:schemeClr val="tx1"/>
                </a:solidFill>
                <a:cs typeface="B Nazanin" panose="00000400000000000000" pitchFamily="2" charset="-78"/>
              </a:rPr>
            </a:br>
            <a:endParaRPr lang="en-US" dirty="0"/>
          </a:p>
        </p:txBody>
      </p:sp>
      <p:sp>
        <p:nvSpPr>
          <p:cNvPr id="3" name="Content Placeholder 2">
            <a:extLst>
              <a:ext uri="{FF2B5EF4-FFF2-40B4-BE49-F238E27FC236}">
                <a16:creationId xmlns:a16="http://schemas.microsoft.com/office/drawing/2014/main" id="{4B202B07-FCD2-4264-AFD1-F4D57E66C012}"/>
              </a:ext>
            </a:extLst>
          </p:cNvPr>
          <p:cNvSpPr>
            <a:spLocks noGrp="1"/>
          </p:cNvSpPr>
          <p:nvPr>
            <p:ph idx="1"/>
          </p:nvPr>
        </p:nvSpPr>
        <p:spPr>
          <a:xfrm>
            <a:off x="987136" y="834736"/>
            <a:ext cx="10644044" cy="5721928"/>
          </a:xfrm>
        </p:spPr>
        <p:txBody>
          <a:bodyPr>
            <a:noAutofit/>
          </a:bodyPr>
          <a:lstStyle/>
          <a:p>
            <a:pPr marL="0" indent="0" algn="just" rtl="1">
              <a:lnSpc>
                <a:spcPct val="150000"/>
              </a:lnSpc>
              <a:buNone/>
            </a:pPr>
            <a:r>
              <a:rPr lang="fa-IR" sz="2400" b="1" dirty="0">
                <a:solidFill>
                  <a:schemeClr val="tx1"/>
                </a:solidFill>
                <a:cs typeface="B Nazanin" panose="00000400000000000000" pitchFamily="2" charset="-78"/>
              </a:rPr>
              <a:t>الف)</a:t>
            </a:r>
            <a:r>
              <a:rPr lang="en-US" sz="2400" b="1" dirty="0">
                <a:solidFill>
                  <a:schemeClr val="tx1"/>
                </a:solidFill>
                <a:cs typeface="B Nazanin" panose="00000400000000000000" pitchFamily="2" charset="-78"/>
              </a:rPr>
              <a:t>Nondemented cognitive intact PD</a:t>
            </a:r>
            <a:r>
              <a:rPr lang="fa-IR" sz="2400" b="1" dirty="0">
                <a:solidFill>
                  <a:schemeClr val="tx1"/>
                </a:solidFill>
                <a:cs typeface="B Nazanin" panose="00000400000000000000" pitchFamily="2" charset="-78"/>
              </a:rPr>
              <a:t>:</a:t>
            </a:r>
          </a:p>
          <a:p>
            <a:pPr marL="0" indent="0" algn="just" rtl="1">
              <a:lnSpc>
                <a:spcPct val="150000"/>
              </a:lnSpc>
              <a:buNone/>
            </a:pPr>
            <a:r>
              <a:rPr lang="fa-IR" sz="2400" dirty="0">
                <a:solidFill>
                  <a:schemeClr val="tx1"/>
                </a:solidFill>
                <a:cs typeface="B Nazanin" panose="00000400000000000000" pitchFamily="2" charset="-78"/>
              </a:rPr>
              <a:t>مورفولوژی کورتکس در </a:t>
            </a:r>
            <a:r>
              <a:rPr lang="en-US" sz="2400" dirty="0">
                <a:solidFill>
                  <a:schemeClr val="tx1"/>
                </a:solidFill>
                <a:cs typeface="B Nazanin" panose="00000400000000000000" pitchFamily="2" charset="-78"/>
              </a:rPr>
              <a:t>Cognitive intact PD</a:t>
            </a:r>
            <a:r>
              <a:rPr lang="fa-IR" sz="2400" dirty="0">
                <a:solidFill>
                  <a:schemeClr val="tx1"/>
                </a:solidFill>
                <a:cs typeface="B Nazanin" panose="00000400000000000000" pitchFamily="2" charset="-78"/>
              </a:rPr>
              <a:t> احتمالا نرمال باشد یا اینکه در نواحی </a:t>
            </a:r>
            <a:r>
              <a:rPr lang="en-US" sz="2400" dirty="0">
                <a:solidFill>
                  <a:schemeClr val="tx1"/>
                </a:solidFill>
                <a:cs typeface="B Nazanin" panose="00000400000000000000" pitchFamily="2" charset="-78"/>
              </a:rPr>
              <a:t>Frontal </a:t>
            </a:r>
            <a:r>
              <a:rPr lang="fa-IR" sz="2400" dirty="0">
                <a:solidFill>
                  <a:schemeClr val="tx1"/>
                </a:solidFill>
                <a:cs typeface="B Nazanin" panose="00000400000000000000" pitchFamily="2" charset="-78"/>
              </a:rPr>
              <a:t>تغییر میکند یا اینکه با پراکندگی بالا در نواحی کورتکس پریتال ،تمپورال ،اکسیپیتال مشاهده شود .</a:t>
            </a:r>
          </a:p>
          <a:p>
            <a:pPr marL="0" indent="0" algn="just" rtl="1">
              <a:lnSpc>
                <a:spcPct val="150000"/>
              </a:lnSpc>
              <a:buNone/>
            </a:pPr>
            <a:r>
              <a:rPr lang="fa-IR" sz="2400" dirty="0">
                <a:solidFill>
                  <a:schemeClr val="tx1"/>
                </a:solidFill>
                <a:cs typeface="B Nazanin" panose="00000400000000000000" pitchFamily="2" charset="-78"/>
              </a:rPr>
              <a:t>تفاوت در گزارشات می تواند مرتبط با متدلوژی یا درجه بیماری باشد به هر حال اتروفی در نواحی تمپرو-فرونتال با پیشرفت بیماری با سرعت بالایی رشد میکند .</a:t>
            </a:r>
          </a:p>
          <a:p>
            <a:pPr marL="0" indent="0" algn="r" rtl="1">
              <a:lnSpc>
                <a:spcPct val="150000"/>
              </a:lnSpc>
              <a:buNone/>
            </a:pPr>
            <a:r>
              <a:rPr lang="fa-IR" sz="2400" b="1" dirty="0">
                <a:solidFill>
                  <a:schemeClr val="tx1"/>
                </a:solidFill>
                <a:cs typeface="B Nazanin" panose="00000400000000000000" pitchFamily="2" charset="-78"/>
              </a:rPr>
              <a:t>ب)</a:t>
            </a:r>
            <a:r>
              <a:rPr lang="en-US" sz="2400" b="1" dirty="0">
                <a:solidFill>
                  <a:schemeClr val="tx1"/>
                </a:solidFill>
              </a:rPr>
              <a:t> Mild cognitive and dementia</a:t>
            </a:r>
            <a:r>
              <a:rPr lang="fa-IR" sz="2400" b="1" dirty="0">
                <a:solidFill>
                  <a:schemeClr val="tx1"/>
                </a:solidFill>
              </a:rPr>
              <a:t>:</a:t>
            </a:r>
          </a:p>
          <a:p>
            <a:pPr marL="0" indent="0" algn="r" rtl="1">
              <a:lnSpc>
                <a:spcPct val="150000"/>
              </a:lnSpc>
              <a:buNone/>
            </a:pPr>
            <a:r>
              <a:rPr lang="fa-IR" sz="2400" dirty="0">
                <a:solidFill>
                  <a:schemeClr val="tx1"/>
                </a:solidFill>
                <a:cs typeface="B Nazanin" panose="00000400000000000000" pitchFamily="2" charset="-78"/>
              </a:rPr>
              <a:t>در بیماران دمانس و اختلال شناختی با الگوی شدیدی از آتروفی در کورتکس مرتبط هستند .نواحی آتروفی پیشگویی کننده کاهش شناخت شامل هیپوکامپ نواحی پریتو تمپورال هستند .الگوی آتروفی بیماری الزایمر شاید یک بیومارکر پیش بالینی در بیماان </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با اختلال شناختی باشد .</a:t>
            </a:r>
          </a:p>
          <a:p>
            <a:pPr marL="0" indent="0" algn="just" rtl="1">
              <a:lnSpc>
                <a:spcPct val="150000"/>
              </a:lnSpc>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84208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C19C-88A9-4FFB-9879-CF79F5C64E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7C3D88-E164-4793-B088-A7E87041EAD9}"/>
              </a:ext>
            </a:extLst>
          </p:cNvPr>
          <p:cNvSpPr>
            <a:spLocks noGrp="1"/>
          </p:cNvSpPr>
          <p:nvPr>
            <p:ph idx="1"/>
          </p:nvPr>
        </p:nvSpPr>
        <p:spPr>
          <a:xfrm>
            <a:off x="280557" y="86591"/>
            <a:ext cx="11492344" cy="6677889"/>
          </a:xfrm>
          <a:solidFill>
            <a:schemeClr val="accent4">
              <a:lumMod val="20000"/>
              <a:lumOff val="80000"/>
            </a:schemeClr>
          </a:solidFill>
        </p:spPr>
        <p:txBody>
          <a:bodyPr>
            <a:noAutofit/>
          </a:bodyPr>
          <a:lstStyle/>
          <a:p>
            <a:pPr marL="0" indent="0" algn="just" rtl="1">
              <a:lnSpc>
                <a:spcPct val="150000"/>
              </a:lnSpc>
              <a:buNone/>
            </a:pPr>
            <a:r>
              <a:rPr lang="en-US" sz="2200" b="1" dirty="0">
                <a:solidFill>
                  <a:schemeClr val="tx1"/>
                </a:solidFill>
              </a:rPr>
              <a:t>Cortical correlates other non motor dysfunction</a:t>
            </a:r>
            <a:r>
              <a:rPr lang="fa-IR" sz="2200" b="1" dirty="0">
                <a:solidFill>
                  <a:schemeClr val="tx1"/>
                </a:solidFill>
              </a:rPr>
              <a:t>:</a:t>
            </a:r>
          </a:p>
          <a:p>
            <a:pPr algn="just" rtl="1">
              <a:lnSpc>
                <a:spcPct val="150000"/>
              </a:lnSpc>
            </a:pPr>
            <a:r>
              <a:rPr lang="fa-IR" sz="2200" dirty="0">
                <a:cs typeface="B Nazanin" panose="00000400000000000000" pitchFamily="2" charset="-78"/>
              </a:rPr>
              <a:t>جدای از اختلالات شناختی و دمانس،سایر علائم غیرحرکتی در </a:t>
            </a:r>
            <a:r>
              <a:rPr lang="en-US" sz="2200" dirty="0">
                <a:cs typeface="B Nazanin" panose="00000400000000000000" pitchFamily="2" charset="-78"/>
              </a:rPr>
              <a:t>PD</a:t>
            </a:r>
            <a:r>
              <a:rPr lang="fa-IR" sz="2200" dirty="0">
                <a:cs typeface="B Nazanin" panose="00000400000000000000" pitchFamily="2" charset="-78"/>
              </a:rPr>
              <a:t>شامل آشفتگی خلقی ،علایم سایکوتیک ،کم خوانی،واختلالات خواب هستند .</a:t>
            </a:r>
          </a:p>
          <a:p>
            <a:pPr algn="just" rtl="1">
              <a:lnSpc>
                <a:spcPct val="150000"/>
              </a:lnSpc>
            </a:pPr>
            <a:r>
              <a:rPr lang="fa-IR" sz="2200" dirty="0">
                <a:cs typeface="B Nazanin" panose="00000400000000000000" pitchFamily="2" charset="-78"/>
              </a:rPr>
              <a:t>افسردگی در بیماران </a:t>
            </a:r>
            <a:r>
              <a:rPr lang="en-US" sz="2200" dirty="0">
                <a:cs typeface="B Nazanin" panose="00000400000000000000" pitchFamily="2" charset="-78"/>
              </a:rPr>
              <a:t>PD</a:t>
            </a:r>
            <a:r>
              <a:rPr lang="fa-IR" sz="2200" dirty="0">
                <a:cs typeface="B Nazanin" panose="00000400000000000000" pitchFamily="2" charset="-78"/>
              </a:rPr>
              <a:t>مرتبط با تغییرات ساختاری در سیستم لیمبیک شامل </a:t>
            </a:r>
            <a:r>
              <a:rPr lang="en-US" sz="2200" dirty="0">
                <a:cs typeface="B Nazanin" panose="00000400000000000000" pitchFamily="2" charset="-78"/>
              </a:rPr>
              <a:t>Medial </a:t>
            </a:r>
            <a:r>
              <a:rPr lang="fa-IR" sz="2200" dirty="0">
                <a:cs typeface="B Nazanin" panose="00000400000000000000" pitchFamily="2" charset="-78"/>
              </a:rPr>
              <a:t>،</a:t>
            </a:r>
            <a:r>
              <a:rPr lang="en-US" sz="2200" dirty="0">
                <a:cs typeface="B Nazanin" panose="00000400000000000000" pitchFamily="2" charset="-78"/>
              </a:rPr>
              <a:t>Orbitofrontal</a:t>
            </a:r>
            <a:r>
              <a:rPr lang="fa-IR" sz="2200" dirty="0">
                <a:cs typeface="B Nazanin" panose="00000400000000000000" pitchFamily="2" charset="-78"/>
              </a:rPr>
              <a:t>و </a:t>
            </a:r>
            <a:r>
              <a:rPr lang="en-US" sz="2200" dirty="0">
                <a:cs typeface="B Nazanin" panose="00000400000000000000" pitchFamily="2" charset="-78"/>
              </a:rPr>
              <a:t>Temporal ,</a:t>
            </a:r>
            <a:r>
              <a:rPr lang="fa-IR" sz="2200" dirty="0">
                <a:cs typeface="B Nazanin" panose="00000400000000000000" pitchFamily="2" charset="-78"/>
              </a:rPr>
              <a:t>و همچنین ناحیه </a:t>
            </a:r>
            <a:r>
              <a:rPr lang="en-US" sz="2200" dirty="0">
                <a:cs typeface="B Nazanin" panose="00000400000000000000" pitchFamily="2" charset="-78"/>
              </a:rPr>
              <a:t>mediodorsal </a:t>
            </a:r>
            <a:r>
              <a:rPr lang="fa-IR" sz="2200" dirty="0">
                <a:cs typeface="B Nazanin" panose="00000400000000000000" pitchFamily="2" charset="-78"/>
              </a:rPr>
              <a:t>تالاموس است .</a:t>
            </a:r>
          </a:p>
          <a:p>
            <a:pPr algn="just" rtl="1">
              <a:lnSpc>
                <a:spcPct val="150000"/>
              </a:lnSpc>
            </a:pPr>
            <a:r>
              <a:rPr lang="fa-IR" sz="2200" dirty="0">
                <a:cs typeface="B Nazanin" panose="00000400000000000000" pitchFamily="2" charset="-78"/>
              </a:rPr>
              <a:t>گزارشاتی که در آنها  حجم </a:t>
            </a:r>
            <a:r>
              <a:rPr lang="en-US" sz="2200" dirty="0">
                <a:cs typeface="B Nazanin" panose="00000400000000000000" pitchFamily="2" charset="-78"/>
              </a:rPr>
              <a:t>SN</a:t>
            </a:r>
            <a:r>
              <a:rPr lang="fa-IR" sz="2200" dirty="0">
                <a:cs typeface="B Nazanin" panose="00000400000000000000" pitchFamily="2" charset="-78"/>
              </a:rPr>
              <a:t>بزرگ تخمین  زده شده بود با استفاده از </a:t>
            </a:r>
            <a:r>
              <a:rPr lang="en-US" sz="2200" dirty="0">
                <a:cs typeface="B Nazanin" panose="00000400000000000000" pitchFamily="2" charset="-78"/>
              </a:rPr>
              <a:t>MRI</a:t>
            </a:r>
            <a:r>
              <a:rPr lang="fa-IR" sz="2200" dirty="0">
                <a:cs typeface="B Nazanin" panose="00000400000000000000" pitchFamily="2" charset="-78"/>
              </a:rPr>
              <a:t> ،</a:t>
            </a:r>
            <a:r>
              <a:rPr lang="en-US" sz="2200" dirty="0">
                <a:cs typeface="B Nazanin" panose="00000400000000000000" pitchFamily="2" charset="-78"/>
              </a:rPr>
              <a:t>7</a:t>
            </a:r>
            <a:r>
              <a:rPr lang="fa-IR" sz="2200" dirty="0">
                <a:cs typeface="B Nazanin" panose="00000400000000000000" pitchFamily="2" charset="-78"/>
              </a:rPr>
              <a:t>تسلا انجام شده بودند که شاید در ان حجم نواحی که اهن  زیادی داشتند ولی جز ساختا های کناری بودند نیز جز ساختار </a:t>
            </a:r>
            <a:r>
              <a:rPr lang="en-US" sz="2200" dirty="0">
                <a:cs typeface="B Nazanin" panose="00000400000000000000" pitchFamily="2" charset="-78"/>
              </a:rPr>
              <a:t>SN </a:t>
            </a:r>
            <a:r>
              <a:rPr lang="fa-IR" sz="2200" dirty="0">
                <a:cs typeface="B Nazanin" panose="00000400000000000000" pitchFamily="2" charset="-78"/>
              </a:rPr>
              <a:t>تخمین زده شده بودند .</a:t>
            </a:r>
          </a:p>
          <a:p>
            <a:pPr algn="just" rtl="1">
              <a:lnSpc>
                <a:spcPct val="150000"/>
              </a:lnSpc>
            </a:pPr>
            <a:r>
              <a:rPr lang="fa-IR" sz="2200" dirty="0">
                <a:cs typeface="B Nazanin" panose="00000400000000000000" pitchFamily="2" charset="-78"/>
              </a:rPr>
              <a:t>متد های </a:t>
            </a:r>
            <a:r>
              <a:rPr lang="en-US" sz="2200" dirty="0">
                <a:cs typeface="B Nazanin" panose="00000400000000000000" pitchFamily="2" charset="-78"/>
              </a:rPr>
              <a:t>Inversion recovery </a:t>
            </a:r>
            <a:r>
              <a:rPr lang="fa-IR" sz="2200" dirty="0">
                <a:cs typeface="B Nazanin" panose="00000400000000000000" pitchFamily="2" charset="-78"/>
              </a:rPr>
              <a:t> برای تعیین درگیری </a:t>
            </a:r>
            <a:r>
              <a:rPr lang="en-US" sz="2200" dirty="0">
                <a:cs typeface="B Nazanin" panose="00000400000000000000" pitchFamily="2" charset="-78"/>
              </a:rPr>
              <a:t>lateral segment of SN</a:t>
            </a:r>
            <a:r>
              <a:rPr lang="fa-IR" sz="2200" dirty="0">
                <a:cs typeface="B Nazanin" panose="00000400000000000000" pitchFamily="2" charset="-78"/>
              </a:rPr>
              <a:t> قابلیت دارد نتیجه نهایی برسی تغییرات حجم </a:t>
            </a:r>
            <a:r>
              <a:rPr lang="en-US" sz="2200" dirty="0">
                <a:cs typeface="B Nazanin" panose="00000400000000000000" pitchFamily="2" charset="-78"/>
              </a:rPr>
              <a:t>SN</a:t>
            </a:r>
            <a:r>
              <a:rPr lang="fa-IR" sz="2200" dirty="0">
                <a:cs typeface="B Nazanin" panose="00000400000000000000" pitchFamily="2" charset="-78"/>
              </a:rPr>
              <a:t>در بیماری </a:t>
            </a:r>
            <a:r>
              <a:rPr lang="en-US" sz="2200" dirty="0">
                <a:cs typeface="B Nazanin" panose="00000400000000000000" pitchFamily="2" charset="-78"/>
              </a:rPr>
              <a:t>PD</a:t>
            </a:r>
            <a:r>
              <a:rPr lang="fa-IR" sz="2200" dirty="0">
                <a:cs typeface="B Nazanin" panose="00000400000000000000" pitchFamily="2" charset="-78"/>
              </a:rPr>
              <a:t>ان است که الگوی تغییرات گزارش شده متغیر است وبنابراین تکرار پذیری ان پایین است .</a:t>
            </a:r>
          </a:p>
          <a:p>
            <a:pPr algn="just" rtl="1">
              <a:lnSpc>
                <a:spcPct val="150000"/>
              </a:lnSpc>
            </a:pPr>
            <a:r>
              <a:rPr lang="fa-IR" sz="2200" dirty="0">
                <a:cs typeface="B Nazanin" panose="00000400000000000000" pitchFamily="2" charset="-78"/>
              </a:rPr>
              <a:t>بنابراین روش های </a:t>
            </a:r>
            <a:r>
              <a:rPr lang="en-US" sz="2200" dirty="0">
                <a:cs typeface="B Nazanin" panose="00000400000000000000" pitchFamily="2" charset="-78"/>
              </a:rPr>
              <a:t>Ultra-high field MRI</a:t>
            </a:r>
            <a:r>
              <a:rPr lang="fa-IR" sz="2200" dirty="0">
                <a:cs typeface="B Nazanin" panose="00000400000000000000" pitchFamily="2" charset="-78"/>
              </a:rPr>
              <a:t>به دلیل افزایش رزولوشن فضایی می تواند نتایج مطالعات الگوی تغییرات حجم را بهبود ببخشد .</a:t>
            </a:r>
          </a:p>
        </p:txBody>
      </p:sp>
    </p:spTree>
    <p:extLst>
      <p:ext uri="{BB962C8B-B14F-4D97-AF65-F5344CB8AC3E}">
        <p14:creationId xmlns:p14="http://schemas.microsoft.com/office/powerpoint/2010/main" val="26816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9935-C5EB-2B9F-DC4B-9881CF4BC24E}"/>
              </a:ext>
            </a:extLst>
          </p:cNvPr>
          <p:cNvSpPr>
            <a:spLocks noGrp="1"/>
          </p:cNvSpPr>
          <p:nvPr>
            <p:ph type="title"/>
          </p:nvPr>
        </p:nvSpPr>
        <p:spPr>
          <a:xfrm>
            <a:off x="2592926" y="624110"/>
            <a:ext cx="7361566" cy="1280890"/>
          </a:xfrm>
        </p:spPr>
        <p:txBody>
          <a:bodyPr/>
          <a:lstStyle/>
          <a:p>
            <a:pPr algn="ctr"/>
            <a:r>
              <a:rPr lang="en-US" dirty="0"/>
              <a:t>Iron load</a:t>
            </a:r>
          </a:p>
        </p:txBody>
      </p:sp>
      <p:sp>
        <p:nvSpPr>
          <p:cNvPr id="3" name="Content Placeholder 2">
            <a:extLst>
              <a:ext uri="{FF2B5EF4-FFF2-40B4-BE49-F238E27FC236}">
                <a16:creationId xmlns:a16="http://schemas.microsoft.com/office/drawing/2014/main" id="{7A38D544-12C2-5D17-833B-48005F0E0017}"/>
              </a:ext>
            </a:extLst>
          </p:cNvPr>
          <p:cNvSpPr>
            <a:spLocks noGrp="1"/>
          </p:cNvSpPr>
          <p:nvPr>
            <p:ph idx="1"/>
          </p:nvPr>
        </p:nvSpPr>
        <p:spPr>
          <a:xfrm>
            <a:off x="1548246" y="1617846"/>
            <a:ext cx="9840190" cy="2476172"/>
          </a:xfrm>
        </p:spPr>
        <p:txBody>
          <a:bodyPr>
            <a:normAutofit/>
          </a:bodyPr>
          <a:lstStyle/>
          <a:p>
            <a:pPr algn="just" rtl="1">
              <a:lnSpc>
                <a:spcPct val="150000"/>
              </a:lnSpc>
            </a:pPr>
            <a:r>
              <a:rPr lang="fa-IR" sz="2400" dirty="0">
                <a:solidFill>
                  <a:schemeClr val="tx1"/>
                </a:solidFill>
                <a:cs typeface="B Nazanin" panose="00000400000000000000" pitchFamily="2" charset="-78"/>
              </a:rPr>
              <a:t>غلظت اهن در مغز توسط سکانس </a:t>
            </a:r>
            <a:r>
              <a:rPr lang="en-US" sz="2400" dirty="0">
                <a:solidFill>
                  <a:schemeClr val="tx1"/>
                </a:solidFill>
                <a:cs typeface="B Nazanin" panose="00000400000000000000" pitchFamily="2" charset="-78"/>
              </a:rPr>
              <a:t>T2</a:t>
            </a:r>
            <a:r>
              <a:rPr lang="fa-IR" sz="2400" dirty="0">
                <a:solidFill>
                  <a:schemeClr val="tx1"/>
                </a:solidFill>
                <a:cs typeface="B Nazanin" panose="00000400000000000000" pitchFamily="2" charset="-78"/>
              </a:rPr>
              <a:t>و </a:t>
            </a:r>
            <a:r>
              <a:rPr lang="en-US" sz="2400" dirty="0">
                <a:solidFill>
                  <a:schemeClr val="tx1"/>
                </a:solidFill>
                <a:cs typeface="B Nazanin" panose="00000400000000000000" pitchFamily="2" charset="-78"/>
              </a:rPr>
              <a:t>T*2</a:t>
            </a:r>
            <a:r>
              <a:rPr lang="fa-IR" sz="2400" dirty="0">
                <a:solidFill>
                  <a:schemeClr val="tx1"/>
                </a:solidFill>
                <a:cs typeface="B Nazanin" panose="00000400000000000000" pitchFamily="2" charset="-78"/>
              </a:rPr>
              <a:t>و اخیرا توسط </a:t>
            </a:r>
            <a:r>
              <a:rPr lang="en-US" sz="2400" dirty="0">
                <a:solidFill>
                  <a:schemeClr val="tx1"/>
                </a:solidFill>
                <a:cs typeface="B Nazanin" panose="00000400000000000000" pitchFamily="2" charset="-78"/>
              </a:rPr>
              <a:t>SWI</a:t>
            </a:r>
            <a:r>
              <a:rPr lang="fa-IR" sz="2400" dirty="0">
                <a:solidFill>
                  <a:schemeClr val="tx1"/>
                </a:solidFill>
                <a:cs typeface="B Nazanin" panose="00000400000000000000" pitchFamily="2" charset="-78"/>
              </a:rPr>
              <a:t>تخمین زده میشود در بیماران </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غلظت  آهن افزایش می یابد .سکانس </a:t>
            </a:r>
            <a:r>
              <a:rPr lang="en-US" sz="2400" dirty="0">
                <a:solidFill>
                  <a:schemeClr val="tx1"/>
                </a:solidFill>
                <a:cs typeface="B Nazanin" panose="00000400000000000000" pitchFamily="2" charset="-78"/>
              </a:rPr>
              <a:t>T2</a:t>
            </a:r>
            <a:r>
              <a:rPr lang="fa-IR" sz="2400" dirty="0">
                <a:solidFill>
                  <a:schemeClr val="tx1"/>
                </a:solidFill>
                <a:cs typeface="B Nazanin" panose="00000400000000000000" pitchFamily="2" charset="-78"/>
              </a:rPr>
              <a:t>،سرعت بازگشت بردار مغناطش عرضی  مولکولهای آب که توسط پالس رادیویی </a:t>
            </a:r>
            <a:r>
              <a:rPr lang="en-US" sz="2400" dirty="0">
                <a:solidFill>
                  <a:schemeClr val="tx1"/>
                </a:solidFill>
                <a:cs typeface="B Nazanin" panose="00000400000000000000" pitchFamily="2" charset="-78"/>
              </a:rPr>
              <a:t>R2</a:t>
            </a:r>
            <a:r>
              <a:rPr lang="fa-IR" sz="2400" dirty="0">
                <a:solidFill>
                  <a:schemeClr val="tx1"/>
                </a:solidFill>
                <a:cs typeface="B Nazanin" panose="00000400000000000000" pitchFamily="2" charset="-78"/>
              </a:rPr>
              <a:t>اهنگ اسایش </a:t>
            </a:r>
            <a:r>
              <a:rPr lang="en-US" sz="2400" dirty="0">
                <a:solidFill>
                  <a:schemeClr val="tx1"/>
                </a:solidFill>
                <a:cs typeface="B Nazanin" panose="00000400000000000000" pitchFamily="2" charset="-78"/>
              </a:rPr>
              <a:t>1/T2</a:t>
            </a:r>
            <a:r>
              <a:rPr lang="fa-IR" sz="2400" dirty="0">
                <a:solidFill>
                  <a:schemeClr val="tx1"/>
                </a:solidFill>
                <a:cs typeface="B Nazanin" panose="00000400000000000000" pitchFamily="2" charset="-78"/>
              </a:rPr>
              <a:t>است .</a:t>
            </a:r>
          </a:p>
          <a:p>
            <a:pPr algn="just" rtl="1">
              <a:lnSpc>
                <a:spcPct val="150000"/>
              </a:lnSpc>
            </a:pPr>
            <a:r>
              <a:rPr lang="fa-IR" sz="2400" dirty="0">
                <a:solidFill>
                  <a:schemeClr val="tx1"/>
                </a:solidFill>
                <a:cs typeface="B Nazanin" panose="00000400000000000000" pitchFamily="2" charset="-78"/>
              </a:rPr>
              <a:t>زمان آسایش </a:t>
            </a:r>
            <a:r>
              <a:rPr lang="en-US" sz="2400" dirty="0">
                <a:solidFill>
                  <a:schemeClr val="tx1"/>
                </a:solidFill>
                <a:cs typeface="B Nazanin" panose="00000400000000000000" pitchFamily="2" charset="-78"/>
              </a:rPr>
              <a:t>T2</a:t>
            </a:r>
            <a:r>
              <a:rPr lang="fa-IR" sz="2400" dirty="0">
                <a:solidFill>
                  <a:schemeClr val="tx1"/>
                </a:solidFill>
                <a:cs typeface="B Nazanin" panose="00000400000000000000" pitchFamily="2" charset="-78"/>
              </a:rPr>
              <a:t>مشخصه بافت است و به ساختار بافت وابسته است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118716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11A8-733D-5AF8-11E6-B3A4EBC2B204}"/>
              </a:ext>
            </a:extLst>
          </p:cNvPr>
          <p:cNvSpPr>
            <a:spLocks noGrp="1"/>
          </p:cNvSpPr>
          <p:nvPr>
            <p:ph type="title"/>
          </p:nvPr>
        </p:nvSpPr>
        <p:spPr/>
        <p:txBody>
          <a:bodyPr/>
          <a:lstStyle/>
          <a:p>
            <a:pPr algn="ctr"/>
            <a:r>
              <a:rPr lang="en-US" dirty="0"/>
              <a:t>Other quantitative biomarkers</a:t>
            </a:r>
          </a:p>
        </p:txBody>
      </p:sp>
      <p:sp>
        <p:nvSpPr>
          <p:cNvPr id="3" name="Content Placeholder 2">
            <a:extLst>
              <a:ext uri="{FF2B5EF4-FFF2-40B4-BE49-F238E27FC236}">
                <a16:creationId xmlns:a16="http://schemas.microsoft.com/office/drawing/2014/main" id="{A6D0606A-B66F-0DA2-FC50-85B4CD6F6E8C}"/>
              </a:ext>
            </a:extLst>
          </p:cNvPr>
          <p:cNvSpPr>
            <a:spLocks noGrp="1"/>
          </p:cNvSpPr>
          <p:nvPr>
            <p:ph idx="1"/>
          </p:nvPr>
        </p:nvSpPr>
        <p:spPr>
          <a:xfrm>
            <a:off x="1996930" y="1634836"/>
            <a:ext cx="8915400" cy="3777622"/>
          </a:xfrm>
        </p:spPr>
        <p:txBody>
          <a:bodyPr>
            <a:normAutofit/>
          </a:bodyPr>
          <a:lstStyle/>
          <a:p>
            <a:pPr marL="0" indent="0" algn="just" rtl="1">
              <a:lnSpc>
                <a:spcPct val="150000"/>
              </a:lnSpc>
              <a:buNone/>
            </a:pPr>
            <a:r>
              <a:rPr lang="fa-IR" sz="2400" dirty="0">
                <a:solidFill>
                  <a:schemeClr val="tx1"/>
                </a:solidFill>
                <a:cs typeface="B Nazanin" panose="00000400000000000000" pitchFamily="2" charset="-78"/>
              </a:rPr>
              <a:t>علاوه بر </a:t>
            </a:r>
            <a:r>
              <a:rPr lang="en-US" sz="2400" dirty="0">
                <a:solidFill>
                  <a:schemeClr val="tx1"/>
                </a:solidFill>
                <a:cs typeface="B Nazanin" panose="00000400000000000000" pitchFamily="2" charset="-78"/>
              </a:rPr>
              <a:t>relaxation time </a:t>
            </a:r>
            <a:r>
              <a:rPr lang="fa-IR" sz="2400" dirty="0">
                <a:solidFill>
                  <a:schemeClr val="tx1"/>
                </a:solidFill>
                <a:cs typeface="B Nazanin" panose="00000400000000000000" pitchFamily="2" charset="-78"/>
              </a:rPr>
              <a:t>و </a:t>
            </a:r>
            <a:r>
              <a:rPr lang="en-US" sz="2400" dirty="0">
                <a:solidFill>
                  <a:schemeClr val="tx1"/>
                </a:solidFill>
                <a:cs typeface="B Nazanin" panose="00000400000000000000" pitchFamily="2" charset="-78"/>
              </a:rPr>
              <a:t>relaxation rate </a:t>
            </a:r>
            <a:r>
              <a:rPr lang="fa-IR" sz="2400" dirty="0">
                <a:solidFill>
                  <a:schemeClr val="tx1"/>
                </a:solidFill>
                <a:cs typeface="B Nazanin" panose="00000400000000000000" pitchFamily="2" charset="-78"/>
              </a:rPr>
              <a:t>سایر بیومارکرهای کمّی  شامل:</a:t>
            </a:r>
          </a:p>
          <a:p>
            <a:pPr algn="just" rtl="1">
              <a:lnSpc>
                <a:spcPct val="150000"/>
              </a:lnSpc>
            </a:pP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magnetization transfer ratio </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MTR</a:t>
            </a:r>
            <a:r>
              <a:rPr lang="fa-IR" sz="2400" dirty="0">
                <a:solidFill>
                  <a:schemeClr val="tx1"/>
                </a:solidFill>
                <a:cs typeface="B Nazanin" panose="00000400000000000000" pitchFamily="2" charset="-78"/>
              </a:rPr>
              <a:t>)</a:t>
            </a:r>
          </a:p>
          <a:p>
            <a:pPr algn="just" rtl="1">
              <a:lnSpc>
                <a:spcPct val="150000"/>
              </a:lnSpc>
            </a:pPr>
            <a:r>
              <a:rPr lang="en-US" sz="2400" dirty="0">
                <a:solidFill>
                  <a:schemeClr val="tx1"/>
                </a:solidFill>
                <a:cs typeface="B Nazanin" panose="00000400000000000000" pitchFamily="2" charset="-78"/>
              </a:rPr>
              <a:t>diffusion metrics</a:t>
            </a:r>
            <a:endParaRPr lang="fa-IR" sz="2400" dirty="0">
              <a:solidFill>
                <a:schemeClr val="tx1"/>
              </a:solidFill>
              <a:cs typeface="B Nazanin" panose="00000400000000000000" pitchFamily="2" charset="-78"/>
            </a:endParaRPr>
          </a:p>
          <a:p>
            <a:pPr algn="just" rtl="1">
              <a:lnSpc>
                <a:spcPct val="150000"/>
              </a:lnSpc>
            </a:pP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fractional anisotropy</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FA</a:t>
            </a:r>
            <a:r>
              <a:rPr lang="fa-IR" sz="2400" dirty="0">
                <a:solidFill>
                  <a:schemeClr val="tx1"/>
                </a:solidFill>
                <a:cs typeface="B Nazanin" panose="00000400000000000000" pitchFamily="2" charset="-78"/>
              </a:rPr>
              <a:t>)</a:t>
            </a:r>
          </a:p>
          <a:p>
            <a:pPr algn="just" rtl="1">
              <a:lnSpc>
                <a:spcPct val="150000"/>
              </a:lnSpc>
            </a:pPr>
            <a:r>
              <a:rPr lang="en-US" sz="2400" dirty="0">
                <a:solidFill>
                  <a:schemeClr val="tx1"/>
                </a:solidFill>
                <a:cs typeface="B Nazanin" panose="00000400000000000000" pitchFamily="2" charset="-78"/>
              </a:rPr>
              <a:t>mean diffusivity</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MD</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 </a:t>
            </a: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78037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3DB2-D797-BAB8-C004-C6B0BA2F69E1}"/>
              </a:ext>
            </a:extLst>
          </p:cNvPr>
          <p:cNvSpPr>
            <a:spLocks noGrp="1"/>
          </p:cNvSpPr>
          <p:nvPr>
            <p:ph type="title"/>
          </p:nvPr>
        </p:nvSpPr>
        <p:spPr/>
        <p:txBody>
          <a:bodyPr/>
          <a:lstStyle/>
          <a:p>
            <a:pPr algn="ctr"/>
            <a:r>
              <a:rPr lang="en-US" dirty="0"/>
              <a:t>Magnetization transfer</a:t>
            </a:r>
          </a:p>
        </p:txBody>
      </p:sp>
      <p:sp>
        <p:nvSpPr>
          <p:cNvPr id="3" name="Content Placeholder 2">
            <a:extLst>
              <a:ext uri="{FF2B5EF4-FFF2-40B4-BE49-F238E27FC236}">
                <a16:creationId xmlns:a16="http://schemas.microsoft.com/office/drawing/2014/main" id="{231B035C-7374-6598-47C6-8BB5DDAFB789}"/>
              </a:ext>
            </a:extLst>
          </p:cNvPr>
          <p:cNvSpPr>
            <a:spLocks noGrp="1"/>
          </p:cNvSpPr>
          <p:nvPr>
            <p:ph idx="1"/>
          </p:nvPr>
        </p:nvSpPr>
        <p:spPr>
          <a:xfrm>
            <a:off x="1435820" y="1541318"/>
            <a:ext cx="10068791" cy="2615046"/>
          </a:xfrm>
        </p:spPr>
        <p:txBody>
          <a:bodyPr>
            <a:normAutofit/>
          </a:bodyPr>
          <a:lstStyle/>
          <a:p>
            <a:pPr algn="just" rtl="1">
              <a:lnSpc>
                <a:spcPct val="150000"/>
              </a:lnSpc>
            </a:pPr>
            <a:r>
              <a:rPr lang="fa-IR" sz="2400" dirty="0">
                <a:solidFill>
                  <a:schemeClr val="tx1"/>
                </a:solidFill>
                <a:cs typeface="B Nazanin" panose="00000400000000000000" pitchFamily="2" charset="-78"/>
              </a:rPr>
              <a:t>تصویر برداری </a:t>
            </a:r>
            <a:r>
              <a:rPr lang="en-US" sz="2400" dirty="0">
                <a:solidFill>
                  <a:schemeClr val="tx1"/>
                </a:solidFill>
                <a:cs typeface="B Nazanin" panose="00000400000000000000" pitchFamily="2" charset="-78"/>
              </a:rPr>
              <a:t>MT</a:t>
            </a:r>
            <a:r>
              <a:rPr lang="fa-IR" sz="2400" dirty="0">
                <a:solidFill>
                  <a:schemeClr val="tx1"/>
                </a:solidFill>
                <a:cs typeface="B Nazanin" panose="00000400000000000000" pitchFamily="2" charset="-78"/>
              </a:rPr>
              <a:t>(انتقال مغناطیسی )تکنیکی است که با تکیه بر انتقال انرژی بین پروتونهایی که به طور قوی باند شده اند (مثلا ماکرومولکولها )و پروتون های متحرک (پروتونهای اب ) </a:t>
            </a:r>
            <a:r>
              <a:rPr lang="en-US" sz="2400" dirty="0">
                <a:solidFill>
                  <a:schemeClr val="tx1"/>
                </a:solidFill>
                <a:cs typeface="B Nazanin" panose="00000400000000000000" pitchFamily="2" charset="-78"/>
              </a:rPr>
              <a:t>MT</a:t>
            </a:r>
            <a:r>
              <a:rPr lang="fa-IR" sz="2400" dirty="0">
                <a:solidFill>
                  <a:schemeClr val="tx1"/>
                </a:solidFill>
                <a:cs typeface="B Nazanin" panose="00000400000000000000" pitchFamily="2" charset="-78"/>
              </a:rPr>
              <a:t>در بیماری هایی مانند مولتیپل اسکلروزیس استفاده میشود </a:t>
            </a:r>
          </a:p>
          <a:p>
            <a:pPr algn="just" rtl="1">
              <a:lnSpc>
                <a:spcPct val="150000"/>
              </a:lnSpc>
            </a:pPr>
            <a:r>
              <a:rPr lang="en-US" sz="2400" dirty="0">
                <a:solidFill>
                  <a:schemeClr val="tx1"/>
                </a:solidFill>
                <a:cs typeface="B Nazanin" panose="00000400000000000000" pitchFamily="2" charset="-78"/>
              </a:rPr>
              <a:t>MTR</a:t>
            </a:r>
            <a:r>
              <a:rPr lang="fa-IR" sz="2400" dirty="0">
                <a:solidFill>
                  <a:schemeClr val="tx1"/>
                </a:solidFill>
                <a:cs typeface="B Nazanin" panose="00000400000000000000" pitchFamily="2" charset="-78"/>
              </a:rPr>
              <a:t>در </a:t>
            </a:r>
            <a:r>
              <a:rPr lang="en-US" sz="2400" dirty="0">
                <a:solidFill>
                  <a:schemeClr val="tx1"/>
                </a:solidFill>
                <a:cs typeface="B Nazanin" panose="00000400000000000000" pitchFamily="2" charset="-78"/>
              </a:rPr>
              <a:t>SN </a:t>
            </a:r>
            <a:r>
              <a:rPr lang="fa-IR" sz="2400" dirty="0">
                <a:solidFill>
                  <a:schemeClr val="tx1"/>
                </a:solidFill>
                <a:cs typeface="B Nazanin" panose="00000400000000000000" pitchFamily="2" charset="-78"/>
              </a:rPr>
              <a:t>و سایر بازال گانگلیاها کاهش می باید.</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94268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8E7E-7FC2-E8AA-E912-9266C8F510C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87EB855-CCC4-7109-865B-F14F304B0607}"/>
              </a:ext>
            </a:extLst>
          </p:cNvPr>
          <p:cNvPicPr>
            <a:picLocks noGrp="1" noChangeAspect="1"/>
          </p:cNvPicPr>
          <p:nvPr>
            <p:ph idx="1"/>
          </p:nvPr>
        </p:nvPicPr>
        <p:blipFill>
          <a:blip r:embed="rId2"/>
          <a:stretch>
            <a:fillRect/>
          </a:stretch>
        </p:blipFill>
        <p:spPr>
          <a:xfrm>
            <a:off x="2208035" y="2183295"/>
            <a:ext cx="4643339" cy="3778250"/>
          </a:xfrm>
          <a:prstGeom prst="rect">
            <a:avLst/>
          </a:prstGeom>
        </p:spPr>
      </p:pic>
      <p:pic>
        <p:nvPicPr>
          <p:cNvPr id="5" name="Picture 4">
            <a:extLst>
              <a:ext uri="{FF2B5EF4-FFF2-40B4-BE49-F238E27FC236}">
                <a16:creationId xmlns:a16="http://schemas.microsoft.com/office/drawing/2014/main" id="{A9FE3A61-C7E0-1C78-170C-27093E9CF3BC}"/>
              </a:ext>
            </a:extLst>
          </p:cNvPr>
          <p:cNvPicPr>
            <a:picLocks noChangeAspect="1"/>
          </p:cNvPicPr>
          <p:nvPr/>
        </p:nvPicPr>
        <p:blipFill>
          <a:blip r:embed="rId3"/>
          <a:stretch>
            <a:fillRect/>
          </a:stretch>
        </p:blipFill>
        <p:spPr>
          <a:xfrm>
            <a:off x="6957391" y="2183295"/>
            <a:ext cx="4643339" cy="3778250"/>
          </a:xfrm>
          <a:prstGeom prst="rect">
            <a:avLst/>
          </a:prstGeom>
        </p:spPr>
      </p:pic>
    </p:spTree>
    <p:extLst>
      <p:ext uri="{BB962C8B-B14F-4D97-AF65-F5344CB8AC3E}">
        <p14:creationId xmlns:p14="http://schemas.microsoft.com/office/powerpoint/2010/main" val="413605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3B97-583E-6590-C7B1-A261D55C8E05}"/>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8F3A8CA4-8328-7B7B-2894-011EB1365E68}"/>
              </a:ext>
            </a:extLst>
          </p:cNvPr>
          <p:cNvPicPr>
            <a:picLocks noGrp="1" noChangeAspect="1"/>
          </p:cNvPicPr>
          <p:nvPr>
            <p:ph idx="1"/>
          </p:nvPr>
        </p:nvPicPr>
        <p:blipFill>
          <a:blip r:embed="rId2"/>
          <a:stretch>
            <a:fillRect/>
          </a:stretch>
        </p:blipFill>
        <p:spPr>
          <a:xfrm>
            <a:off x="2592925" y="1644801"/>
            <a:ext cx="8042564" cy="4723020"/>
          </a:xfrm>
          <a:prstGeom prst="rect">
            <a:avLst/>
          </a:prstGeom>
        </p:spPr>
      </p:pic>
    </p:spTree>
    <p:extLst>
      <p:ext uri="{BB962C8B-B14F-4D97-AF65-F5344CB8AC3E}">
        <p14:creationId xmlns:p14="http://schemas.microsoft.com/office/powerpoint/2010/main" val="3754410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D051-4A87-FFCC-DB52-A06CA1636BB9}"/>
              </a:ext>
            </a:extLst>
          </p:cNvPr>
          <p:cNvSpPr>
            <a:spLocks noGrp="1"/>
          </p:cNvSpPr>
          <p:nvPr>
            <p:ph type="title"/>
          </p:nvPr>
        </p:nvSpPr>
        <p:spPr>
          <a:xfrm>
            <a:off x="1501880" y="208474"/>
            <a:ext cx="8911687" cy="640445"/>
          </a:xfrm>
        </p:spPr>
        <p:txBody>
          <a:bodyPr/>
          <a:lstStyle/>
          <a:p>
            <a:pPr algn="ctr"/>
            <a:r>
              <a:rPr lang="en-US" dirty="0"/>
              <a:t>Water diffusion</a:t>
            </a:r>
          </a:p>
        </p:txBody>
      </p:sp>
      <p:sp>
        <p:nvSpPr>
          <p:cNvPr id="3" name="Content Placeholder 2">
            <a:extLst>
              <a:ext uri="{FF2B5EF4-FFF2-40B4-BE49-F238E27FC236}">
                <a16:creationId xmlns:a16="http://schemas.microsoft.com/office/drawing/2014/main" id="{2B0FD6A3-4948-689D-0FC9-D51BE992A620}"/>
              </a:ext>
            </a:extLst>
          </p:cNvPr>
          <p:cNvSpPr>
            <a:spLocks noGrp="1"/>
          </p:cNvSpPr>
          <p:nvPr>
            <p:ph idx="1"/>
          </p:nvPr>
        </p:nvSpPr>
        <p:spPr>
          <a:xfrm>
            <a:off x="596348" y="967409"/>
            <a:ext cx="11394761" cy="5578864"/>
          </a:xfrm>
          <a:solidFill>
            <a:schemeClr val="accent4">
              <a:lumMod val="20000"/>
              <a:lumOff val="80000"/>
            </a:schemeClr>
          </a:solidFill>
        </p:spPr>
        <p:txBody>
          <a:bodyPr>
            <a:noAutofit/>
          </a:bodyPr>
          <a:lstStyle/>
          <a:p>
            <a:pPr algn="r" rtl="1">
              <a:lnSpc>
                <a:spcPct val="150000"/>
              </a:lnSpc>
            </a:pPr>
            <a:r>
              <a:rPr lang="en-US" sz="2200" dirty="0">
                <a:solidFill>
                  <a:schemeClr val="tx1"/>
                </a:solidFill>
                <a:cs typeface="B Nazanin" panose="00000400000000000000" pitchFamily="2" charset="-78"/>
              </a:rPr>
              <a:t>Diffusion MRI</a:t>
            </a:r>
            <a:r>
              <a:rPr lang="fa-IR" sz="2200" dirty="0">
                <a:solidFill>
                  <a:schemeClr val="tx1"/>
                </a:solidFill>
                <a:cs typeface="B Nazanin" panose="00000400000000000000" pitchFamily="2" charset="-78"/>
              </a:rPr>
              <a:t> تکنیکی است که به انتشار آب در بافت های بیولوزیک حساس است .</a:t>
            </a:r>
          </a:p>
          <a:p>
            <a:pPr algn="r" rtl="1">
              <a:lnSpc>
                <a:spcPct val="150000"/>
              </a:lnSpc>
            </a:pPr>
            <a:r>
              <a:rPr lang="fa-IR" sz="2200" dirty="0">
                <a:solidFill>
                  <a:schemeClr val="tx1"/>
                </a:solidFill>
                <a:cs typeface="B Nazanin" panose="00000400000000000000" pitchFamily="2" charset="-78"/>
              </a:rPr>
              <a:t>دفیوژن </a:t>
            </a:r>
            <a:r>
              <a:rPr lang="en-US" sz="2200" dirty="0">
                <a:solidFill>
                  <a:schemeClr val="tx1"/>
                </a:solidFill>
                <a:cs typeface="B Nazanin" panose="00000400000000000000" pitchFamily="2" charset="-78"/>
              </a:rPr>
              <a:t>MRI</a:t>
            </a:r>
            <a:r>
              <a:rPr lang="fa-IR" sz="2200" dirty="0">
                <a:solidFill>
                  <a:schemeClr val="tx1"/>
                </a:solidFill>
                <a:cs typeface="B Nazanin" panose="00000400000000000000" pitchFamily="2" charset="-78"/>
              </a:rPr>
              <a:t> شاخص های متعددی را فراهم میکند که جابجایی مولکول هارا مشخص میکند .</a:t>
            </a:r>
          </a:p>
          <a:p>
            <a:pPr algn="r" rtl="1">
              <a:lnSpc>
                <a:spcPct val="150000"/>
              </a:lnSpc>
            </a:pPr>
            <a:r>
              <a:rPr lang="fa-IR" sz="2200" dirty="0">
                <a:solidFill>
                  <a:schemeClr val="tx1"/>
                </a:solidFill>
                <a:cs typeface="B Nazanin" panose="00000400000000000000" pitchFamily="2" charset="-78"/>
              </a:rPr>
              <a:t>در بیماران </a:t>
            </a:r>
            <a:r>
              <a:rPr lang="en-US" sz="2200" dirty="0">
                <a:solidFill>
                  <a:schemeClr val="tx1"/>
                </a:solidFill>
                <a:cs typeface="B Nazanin" panose="00000400000000000000" pitchFamily="2" charset="-78"/>
              </a:rPr>
              <a:t>PD</a:t>
            </a:r>
            <a:r>
              <a:rPr lang="fa-IR" sz="2200" dirty="0">
                <a:solidFill>
                  <a:schemeClr val="tx1"/>
                </a:solidFill>
                <a:cs typeface="B Nazanin" panose="00000400000000000000" pitchFamily="2" charset="-78"/>
              </a:rPr>
              <a:t>، در</a:t>
            </a:r>
            <a:r>
              <a:rPr lang="en-US" sz="2200" dirty="0">
                <a:solidFill>
                  <a:schemeClr val="tx1"/>
                </a:solidFill>
                <a:cs typeface="B Nazanin" panose="00000400000000000000" pitchFamily="2" charset="-78"/>
              </a:rPr>
              <a:t>SN  </a:t>
            </a:r>
            <a:r>
              <a:rPr lang="fa-IR" sz="2200" dirty="0">
                <a:solidFill>
                  <a:schemeClr val="tx1"/>
                </a:solidFill>
                <a:cs typeface="B Nazanin" panose="00000400000000000000" pitchFamily="2" charset="-78"/>
              </a:rPr>
              <a:t>تغییرات در جهت گیری انتشار داریم </a:t>
            </a:r>
            <a:r>
              <a:rPr lang="en-US" sz="2200" dirty="0">
                <a:solidFill>
                  <a:schemeClr val="tx1"/>
                </a:solidFill>
                <a:cs typeface="B Nazanin" panose="00000400000000000000" pitchFamily="2" charset="-78"/>
              </a:rPr>
              <a:t>.</a:t>
            </a:r>
            <a:r>
              <a:rPr lang="fa-IR" sz="2200" dirty="0">
                <a:solidFill>
                  <a:schemeClr val="tx1"/>
                </a:solidFill>
                <a:cs typeface="B Nazanin" panose="00000400000000000000" pitchFamily="2" charset="-78"/>
              </a:rPr>
              <a:t>بسیاری از مطالعات کاهش بی نظمی را در مراحل اولیه </a:t>
            </a:r>
            <a:r>
              <a:rPr lang="en-US" sz="2200" dirty="0">
                <a:solidFill>
                  <a:schemeClr val="tx1"/>
                </a:solidFill>
                <a:cs typeface="B Nazanin" panose="00000400000000000000" pitchFamily="2" charset="-78"/>
              </a:rPr>
              <a:t>PD</a:t>
            </a:r>
            <a:r>
              <a:rPr lang="fa-IR" sz="2200" dirty="0">
                <a:solidFill>
                  <a:schemeClr val="tx1"/>
                </a:solidFill>
                <a:cs typeface="B Nazanin" panose="00000400000000000000" pitchFamily="2" charset="-78"/>
              </a:rPr>
              <a:t>گزارش داده اند .</a:t>
            </a:r>
          </a:p>
          <a:p>
            <a:pPr algn="r" rtl="1">
              <a:lnSpc>
                <a:spcPct val="150000"/>
              </a:lnSpc>
            </a:pPr>
            <a:r>
              <a:rPr lang="fa-IR" sz="2200" dirty="0">
                <a:solidFill>
                  <a:schemeClr val="tx1"/>
                </a:solidFill>
                <a:cs typeface="B Nazanin" panose="00000400000000000000" pitchFamily="2" charset="-78"/>
              </a:rPr>
              <a:t>در استریاتوم اندازه های دفیوژن اغلب نرمال بوده است اگرچه مطالعات کمی افزایش انتشار در استریاتوم و تالاموس در </a:t>
            </a:r>
            <a:r>
              <a:rPr lang="en-US" sz="2200" dirty="0">
                <a:solidFill>
                  <a:schemeClr val="tx1"/>
                </a:solidFill>
                <a:cs typeface="B Nazanin" panose="00000400000000000000" pitchFamily="2" charset="-78"/>
              </a:rPr>
              <a:t>PD</a:t>
            </a:r>
            <a:r>
              <a:rPr lang="fa-IR" sz="2200" dirty="0">
                <a:solidFill>
                  <a:schemeClr val="tx1"/>
                </a:solidFill>
                <a:cs typeface="B Nazanin" panose="00000400000000000000" pitchFamily="2" charset="-78"/>
              </a:rPr>
              <a:t>را گزارش داده اند .</a:t>
            </a:r>
          </a:p>
          <a:p>
            <a:pPr algn="just" rtl="1">
              <a:lnSpc>
                <a:spcPct val="150000"/>
              </a:lnSpc>
            </a:pPr>
            <a:r>
              <a:rPr lang="fa-IR" sz="2200" dirty="0">
                <a:solidFill>
                  <a:schemeClr val="tx1"/>
                </a:solidFill>
                <a:cs typeface="B Nazanin" panose="00000400000000000000" pitchFamily="2" charset="-78"/>
              </a:rPr>
              <a:t>تصویربرداری دفیوژن درتشخیص افتراقی پاکینسون از سایر سندروم های پارکینسون مفید است .در </a:t>
            </a:r>
            <a:r>
              <a:rPr lang="en-US" sz="2200" b="1" dirty="0">
                <a:solidFill>
                  <a:srgbClr val="C00000"/>
                </a:solidFill>
                <a:cs typeface="B Nazanin" panose="00000400000000000000" pitchFamily="2" charset="-78"/>
              </a:rPr>
              <a:t>PD</a:t>
            </a:r>
            <a:r>
              <a:rPr lang="fa-IR" sz="2200" b="1" dirty="0">
                <a:solidFill>
                  <a:srgbClr val="C00000"/>
                </a:solidFill>
                <a:cs typeface="B Nazanin" panose="00000400000000000000" pitchFamily="2" charset="-78"/>
              </a:rPr>
              <a:t> </a:t>
            </a:r>
            <a:r>
              <a:rPr lang="fa-IR" sz="2200" dirty="0">
                <a:solidFill>
                  <a:schemeClr val="tx1"/>
                </a:solidFill>
                <a:cs typeface="B Nazanin" panose="00000400000000000000" pitchFamily="2" charset="-78"/>
              </a:rPr>
              <a:t>انتشار در </a:t>
            </a:r>
            <a:r>
              <a:rPr lang="en-US" sz="2200" dirty="0">
                <a:solidFill>
                  <a:schemeClr val="tx1"/>
                </a:solidFill>
                <a:cs typeface="B Nazanin" panose="00000400000000000000" pitchFamily="2" charset="-78"/>
              </a:rPr>
              <a:t>basal ganglia</a:t>
            </a:r>
            <a:r>
              <a:rPr lang="fa-IR" sz="2200" dirty="0">
                <a:solidFill>
                  <a:schemeClr val="tx1"/>
                </a:solidFill>
                <a:cs typeface="B Nazanin" panose="00000400000000000000" pitchFamily="2" charset="-78"/>
              </a:rPr>
              <a:t> و </a:t>
            </a:r>
            <a:r>
              <a:rPr lang="en-US" sz="2200" dirty="0">
                <a:solidFill>
                  <a:schemeClr val="tx1"/>
                </a:solidFill>
                <a:cs typeface="B Nazanin" panose="00000400000000000000" pitchFamily="2" charset="-78"/>
              </a:rPr>
              <a:t>mid brain </a:t>
            </a:r>
            <a:r>
              <a:rPr lang="fa-IR" sz="2200" dirty="0">
                <a:solidFill>
                  <a:schemeClr val="tx1"/>
                </a:solidFill>
                <a:cs typeface="B Nazanin" panose="00000400000000000000" pitchFamily="2" charset="-78"/>
              </a:rPr>
              <a:t>و </a:t>
            </a:r>
            <a:r>
              <a:rPr lang="en-US" sz="2200" dirty="0">
                <a:solidFill>
                  <a:schemeClr val="tx1"/>
                </a:solidFill>
                <a:cs typeface="B Nazanin" panose="00000400000000000000" pitchFamily="2" charset="-78"/>
              </a:rPr>
              <a:t>superior cerebellar peduncle</a:t>
            </a:r>
            <a:r>
              <a:rPr lang="fa-IR" sz="2200" dirty="0">
                <a:solidFill>
                  <a:schemeClr val="tx1"/>
                </a:solidFill>
                <a:cs typeface="B Nazanin" panose="00000400000000000000" pitchFamily="2" charset="-78"/>
              </a:rPr>
              <a:t> </a:t>
            </a:r>
            <a:r>
              <a:rPr lang="en-US" sz="2200" dirty="0">
                <a:solidFill>
                  <a:schemeClr val="tx1"/>
                </a:solidFill>
                <a:cs typeface="B Nazanin" panose="00000400000000000000" pitchFamily="2" charset="-78"/>
              </a:rPr>
              <a:t> </a:t>
            </a:r>
            <a:r>
              <a:rPr lang="fa-IR" sz="2200" dirty="0">
                <a:solidFill>
                  <a:schemeClr val="tx1"/>
                </a:solidFill>
                <a:cs typeface="B Nazanin" panose="00000400000000000000" pitchFamily="2" charset="-78"/>
              </a:rPr>
              <a:t>و کل ماده سفید افزایش یافته است .</a:t>
            </a:r>
          </a:p>
          <a:p>
            <a:pPr algn="r" rtl="1">
              <a:lnSpc>
                <a:spcPct val="150000"/>
              </a:lnSpc>
            </a:pPr>
            <a:r>
              <a:rPr lang="fa-IR" sz="2200" dirty="0">
                <a:solidFill>
                  <a:schemeClr val="tx1"/>
                </a:solidFill>
                <a:cs typeface="B Nazanin" panose="00000400000000000000" pitchFamily="2" charset="-78"/>
              </a:rPr>
              <a:t>در </a:t>
            </a:r>
            <a:r>
              <a:rPr lang="en-US" sz="2200" dirty="0">
                <a:solidFill>
                  <a:schemeClr val="tx1"/>
                </a:solidFill>
                <a:cs typeface="B Nazanin" panose="00000400000000000000" pitchFamily="2" charset="-78"/>
              </a:rPr>
              <a:t>(multiple system atrophy)</a:t>
            </a:r>
            <a:r>
              <a:rPr lang="en-US" sz="2200" b="1" dirty="0">
                <a:solidFill>
                  <a:srgbClr val="C00000"/>
                </a:solidFill>
                <a:cs typeface="B Nazanin" panose="00000400000000000000" pitchFamily="2" charset="-78"/>
              </a:rPr>
              <a:t>MSA-P</a:t>
            </a:r>
            <a:r>
              <a:rPr lang="fa-IR" sz="2200" dirty="0">
                <a:solidFill>
                  <a:schemeClr val="tx1"/>
                </a:solidFill>
                <a:cs typeface="B Nazanin" panose="00000400000000000000" pitchFamily="2" charset="-78"/>
              </a:rPr>
              <a:t>انتشار افزایش یافته و بی نظمی در پوتامن  ،</a:t>
            </a:r>
            <a:r>
              <a:rPr lang="en-US" sz="2200" dirty="0">
                <a:solidFill>
                  <a:schemeClr val="tx1"/>
                </a:solidFill>
                <a:cs typeface="B Nazanin" panose="00000400000000000000" pitchFamily="2" charset="-78"/>
              </a:rPr>
              <a:t>PONS</a:t>
            </a:r>
            <a:r>
              <a:rPr lang="fa-IR" sz="2200" dirty="0">
                <a:solidFill>
                  <a:schemeClr val="tx1"/>
                </a:solidFill>
                <a:cs typeface="B Nazanin" panose="00000400000000000000" pitchFamily="2" charset="-78"/>
              </a:rPr>
              <a:t>، و </a:t>
            </a:r>
            <a:r>
              <a:rPr lang="en-US" sz="2200" dirty="0">
                <a:solidFill>
                  <a:schemeClr val="tx1"/>
                </a:solidFill>
                <a:cs typeface="B Nazanin" panose="00000400000000000000" pitchFamily="2" charset="-78"/>
              </a:rPr>
              <a:t>Cerebellar peduncle </a:t>
            </a:r>
            <a:r>
              <a:rPr lang="fa-IR" sz="2200" dirty="0">
                <a:solidFill>
                  <a:schemeClr val="tx1"/>
                </a:solidFill>
                <a:cs typeface="B Nazanin" panose="00000400000000000000" pitchFamily="2" charset="-78"/>
              </a:rPr>
              <a:t>کاهش یافته است .</a:t>
            </a:r>
            <a:endParaRPr lang="en-US"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248044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00D0-9DCC-95EA-00BF-0E5942D2A788}"/>
              </a:ext>
            </a:extLst>
          </p:cNvPr>
          <p:cNvSpPr>
            <a:spLocks noGrp="1"/>
          </p:cNvSpPr>
          <p:nvPr>
            <p:ph type="title"/>
          </p:nvPr>
        </p:nvSpPr>
        <p:spPr/>
        <p:txBody>
          <a:bodyPr/>
          <a:lstStyle/>
          <a:p>
            <a:pPr algn="ctr"/>
            <a:r>
              <a:rPr lang="en-US" dirty="0"/>
              <a:t>Perfusion </a:t>
            </a:r>
          </a:p>
        </p:txBody>
      </p:sp>
      <p:sp>
        <p:nvSpPr>
          <p:cNvPr id="3" name="Content Placeholder 2">
            <a:extLst>
              <a:ext uri="{FF2B5EF4-FFF2-40B4-BE49-F238E27FC236}">
                <a16:creationId xmlns:a16="http://schemas.microsoft.com/office/drawing/2014/main" id="{961CD931-D6CF-E2E1-7E07-80E7DA69DBE9}"/>
              </a:ext>
            </a:extLst>
          </p:cNvPr>
          <p:cNvSpPr>
            <a:spLocks noGrp="1"/>
          </p:cNvSpPr>
          <p:nvPr>
            <p:ph idx="1"/>
          </p:nvPr>
        </p:nvSpPr>
        <p:spPr>
          <a:xfrm>
            <a:off x="1903412" y="1645228"/>
            <a:ext cx="9601200" cy="3777622"/>
          </a:xfrm>
        </p:spPr>
        <p:txBody>
          <a:bodyPr>
            <a:normAutofit/>
          </a:bodyPr>
          <a:lstStyle/>
          <a:p>
            <a:pPr algn="just" rtl="1">
              <a:lnSpc>
                <a:spcPct val="150000"/>
              </a:lnSpc>
            </a:pPr>
            <a:r>
              <a:rPr lang="fa-IR" sz="2400" dirty="0">
                <a:solidFill>
                  <a:schemeClr val="tx1"/>
                </a:solidFill>
                <a:cs typeface="B Nazanin" panose="00000400000000000000" pitchFamily="2" charset="-78"/>
              </a:rPr>
              <a:t>تکنیک پرفیوژن را می توان به صورت غیر تهاجمی وبدون تزیق ماده ی کنتراست و با استفاده از تکنیک </a:t>
            </a:r>
            <a:r>
              <a:rPr lang="en-US" sz="2400" dirty="0">
                <a:solidFill>
                  <a:schemeClr val="tx1"/>
                </a:solidFill>
                <a:cs typeface="B Nazanin" panose="00000400000000000000" pitchFamily="2" charset="-78"/>
              </a:rPr>
              <a:t>arterial spin labelled</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 ASL </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انجام داد .</a:t>
            </a:r>
          </a:p>
          <a:p>
            <a:pPr algn="just" rtl="1">
              <a:lnSpc>
                <a:spcPct val="150000"/>
              </a:lnSpc>
            </a:pPr>
            <a:r>
              <a:rPr lang="fa-IR" sz="2400" dirty="0">
                <a:solidFill>
                  <a:schemeClr val="tx1"/>
                </a:solidFill>
                <a:cs typeface="B Nazanin" panose="00000400000000000000" pitchFamily="2" charset="-78"/>
              </a:rPr>
              <a:t>تکنیک </a:t>
            </a:r>
            <a:r>
              <a:rPr lang="en-US" sz="2400" dirty="0">
                <a:solidFill>
                  <a:schemeClr val="tx1"/>
                </a:solidFill>
                <a:cs typeface="B Nazanin" panose="00000400000000000000" pitchFamily="2" charset="-78"/>
              </a:rPr>
              <a:t>ASL</a:t>
            </a:r>
            <a:r>
              <a:rPr lang="fa-IR" sz="2400" dirty="0">
                <a:solidFill>
                  <a:schemeClr val="tx1"/>
                </a:solidFill>
                <a:cs typeface="B Nazanin" panose="00000400000000000000" pitchFamily="2" charset="-78"/>
              </a:rPr>
              <a:t>اخیرا به عنوان یک تکنیک غیر تهاجمی جایگزین </a:t>
            </a:r>
            <a:r>
              <a:rPr lang="en-US" sz="2400" dirty="0">
                <a:solidFill>
                  <a:schemeClr val="tx1"/>
                </a:solidFill>
                <a:cs typeface="B Nazanin" panose="00000400000000000000" pitchFamily="2" charset="-78"/>
              </a:rPr>
              <a:t>PET </a:t>
            </a:r>
            <a:r>
              <a:rPr lang="fa-IR" sz="2400" dirty="0">
                <a:solidFill>
                  <a:schemeClr val="tx1"/>
                </a:solidFill>
                <a:cs typeface="B Nazanin" panose="00000400000000000000" pitchFamily="2" charset="-78"/>
              </a:rPr>
              <a:t>و </a:t>
            </a:r>
            <a:r>
              <a:rPr lang="en-US" sz="2400" dirty="0">
                <a:solidFill>
                  <a:schemeClr val="tx1"/>
                </a:solidFill>
                <a:cs typeface="B Nazanin" panose="00000400000000000000" pitchFamily="2" charset="-78"/>
              </a:rPr>
              <a:t>SPECT</a:t>
            </a:r>
            <a:r>
              <a:rPr lang="fa-IR" sz="2400" dirty="0">
                <a:solidFill>
                  <a:schemeClr val="tx1"/>
                </a:solidFill>
                <a:cs typeface="B Nazanin" panose="00000400000000000000" pitchFamily="2" charset="-78"/>
              </a:rPr>
              <a:t>برای اندازه گیری پرفیوژن در </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استفاده میشود .</a:t>
            </a:r>
            <a:endParaRPr lang="en-US" sz="2400" dirty="0">
              <a:solidFill>
                <a:schemeClr val="tx1"/>
              </a:solidFill>
              <a:cs typeface="B Nazanin" panose="00000400000000000000" pitchFamily="2" charset="-78"/>
            </a:endParaRPr>
          </a:p>
          <a:p>
            <a:pPr algn="just" rtl="1">
              <a:lnSpc>
                <a:spcPct val="150000"/>
              </a:lnSpc>
            </a:pPr>
            <a:r>
              <a:rPr lang="fa-IR" sz="2400" dirty="0">
                <a:solidFill>
                  <a:schemeClr val="tx1"/>
                </a:solidFill>
                <a:cs typeface="B Nazanin" panose="00000400000000000000" pitchFamily="2" charset="-78"/>
              </a:rPr>
              <a:t>در بیماران </a:t>
            </a:r>
            <a:r>
              <a:rPr lang="en-US" sz="2400" dirty="0">
                <a:solidFill>
                  <a:schemeClr val="tx1"/>
                </a:solidFill>
                <a:cs typeface="B Nazanin" panose="00000400000000000000" pitchFamily="2" charset="-78"/>
              </a:rPr>
              <a:t>PD </a:t>
            </a:r>
            <a:r>
              <a:rPr lang="fa-IR" sz="2400" dirty="0">
                <a:solidFill>
                  <a:schemeClr val="tx1"/>
                </a:solidFill>
                <a:cs typeface="B Nazanin" panose="00000400000000000000" pitchFamily="2" charset="-78"/>
              </a:rPr>
              <a:t>پرفیوژن در کورتکس و در بازال گانگلیا  کاهش می یابد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05597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67D0-A8A2-651E-8F5C-951BB750C578}"/>
              </a:ext>
            </a:extLst>
          </p:cNvPr>
          <p:cNvSpPr>
            <a:spLocks noGrp="1"/>
          </p:cNvSpPr>
          <p:nvPr>
            <p:ph type="title"/>
          </p:nvPr>
        </p:nvSpPr>
        <p:spPr/>
        <p:txBody>
          <a:bodyPr/>
          <a:lstStyle/>
          <a:p>
            <a:pPr algn="ctr"/>
            <a:r>
              <a:rPr lang="en-US" dirty="0"/>
              <a:t>Tractography and anatomical connectivity</a:t>
            </a:r>
          </a:p>
        </p:txBody>
      </p:sp>
      <p:sp>
        <p:nvSpPr>
          <p:cNvPr id="3" name="Content Placeholder 2">
            <a:extLst>
              <a:ext uri="{FF2B5EF4-FFF2-40B4-BE49-F238E27FC236}">
                <a16:creationId xmlns:a16="http://schemas.microsoft.com/office/drawing/2014/main" id="{5E74B3EB-5623-3A13-A88B-7E62EEB2DAAF}"/>
              </a:ext>
            </a:extLst>
          </p:cNvPr>
          <p:cNvSpPr>
            <a:spLocks noGrp="1"/>
          </p:cNvSpPr>
          <p:nvPr>
            <p:ph idx="1"/>
          </p:nvPr>
        </p:nvSpPr>
        <p:spPr/>
        <p:txBody>
          <a:bodyPr>
            <a:normAutofit/>
          </a:bodyPr>
          <a:lstStyle/>
          <a:p>
            <a:pPr algn="just" rtl="1"/>
            <a:r>
              <a:rPr lang="fa-IR" sz="2400" dirty="0">
                <a:solidFill>
                  <a:schemeClr val="tx1"/>
                </a:solidFill>
                <a:cs typeface="B Nazanin" panose="00000400000000000000" pitchFamily="2" charset="-78"/>
              </a:rPr>
              <a:t>تراکتوگرافی یک تکنیک که بر اساس بی نظمی انتشار اب که اجازه بازسازی مسیرهای  عصبی را میدهد</a:t>
            </a:r>
            <a:endParaRPr lang="en-US" sz="2400" dirty="0">
              <a:solidFill>
                <a:schemeClr val="tx1"/>
              </a:solidFill>
              <a:cs typeface="B Nazanin" panose="00000400000000000000" pitchFamily="2" charset="-78"/>
            </a:endParaRPr>
          </a:p>
        </p:txBody>
      </p:sp>
      <p:pic>
        <p:nvPicPr>
          <p:cNvPr id="4" name="Picture 3">
            <a:extLst>
              <a:ext uri="{FF2B5EF4-FFF2-40B4-BE49-F238E27FC236}">
                <a16:creationId xmlns:a16="http://schemas.microsoft.com/office/drawing/2014/main" id="{15419598-575F-CEA5-CCC1-3495B1A3866C}"/>
              </a:ext>
            </a:extLst>
          </p:cNvPr>
          <p:cNvPicPr>
            <a:picLocks noChangeAspect="1"/>
          </p:cNvPicPr>
          <p:nvPr/>
        </p:nvPicPr>
        <p:blipFill>
          <a:blip r:embed="rId2"/>
          <a:stretch>
            <a:fillRect/>
          </a:stretch>
        </p:blipFill>
        <p:spPr>
          <a:xfrm>
            <a:off x="3105979" y="2888974"/>
            <a:ext cx="4726056" cy="3617843"/>
          </a:xfrm>
          <a:prstGeom prst="rect">
            <a:avLst/>
          </a:prstGeom>
        </p:spPr>
      </p:pic>
    </p:spTree>
    <p:extLst>
      <p:ext uri="{BB962C8B-B14F-4D97-AF65-F5344CB8AC3E}">
        <p14:creationId xmlns:p14="http://schemas.microsoft.com/office/powerpoint/2010/main" val="571235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29F2-F913-4630-C8CB-A4BDB0F9C46A}"/>
              </a:ext>
            </a:extLst>
          </p:cNvPr>
          <p:cNvSpPr>
            <a:spLocks noGrp="1"/>
          </p:cNvSpPr>
          <p:nvPr>
            <p:ph type="title"/>
          </p:nvPr>
        </p:nvSpPr>
        <p:spPr>
          <a:xfrm>
            <a:off x="2000643" y="0"/>
            <a:ext cx="8911687" cy="623455"/>
          </a:xfrm>
        </p:spPr>
        <p:txBody>
          <a:bodyPr>
            <a:normAutofit fontScale="90000"/>
          </a:bodyPr>
          <a:lstStyle/>
          <a:p>
            <a:pPr algn="ctr"/>
            <a:r>
              <a:rPr lang="en-US" b="1" dirty="0"/>
              <a:t>conclusion</a:t>
            </a:r>
          </a:p>
        </p:txBody>
      </p:sp>
      <p:sp>
        <p:nvSpPr>
          <p:cNvPr id="3" name="Content Placeholder 2">
            <a:extLst>
              <a:ext uri="{FF2B5EF4-FFF2-40B4-BE49-F238E27FC236}">
                <a16:creationId xmlns:a16="http://schemas.microsoft.com/office/drawing/2014/main" id="{3398AB1E-8F25-1F62-DFBE-23028C58FCA3}"/>
              </a:ext>
            </a:extLst>
          </p:cNvPr>
          <p:cNvSpPr>
            <a:spLocks noGrp="1"/>
          </p:cNvSpPr>
          <p:nvPr>
            <p:ph idx="1"/>
          </p:nvPr>
        </p:nvSpPr>
        <p:spPr>
          <a:xfrm>
            <a:off x="519544" y="495628"/>
            <a:ext cx="11398827" cy="6009082"/>
          </a:xfrm>
          <a:solidFill>
            <a:schemeClr val="accent4">
              <a:lumMod val="20000"/>
              <a:lumOff val="80000"/>
            </a:schemeClr>
          </a:solidFill>
        </p:spPr>
        <p:txBody>
          <a:bodyPr>
            <a:noAutofit/>
          </a:bodyPr>
          <a:lstStyle/>
          <a:p>
            <a:pPr algn="just" rtl="1">
              <a:lnSpc>
                <a:spcPct val="150000"/>
              </a:lnSpc>
            </a:pPr>
            <a:r>
              <a:rPr lang="fa-IR" sz="2200" dirty="0">
                <a:cs typeface="B Nazanin" panose="00000400000000000000" pitchFamily="2" charset="-78"/>
              </a:rPr>
              <a:t>در سالهای اخیر مطالعه در زمینه تصویر برداری </a:t>
            </a:r>
            <a:r>
              <a:rPr lang="en-US" sz="2200" dirty="0">
                <a:cs typeface="B Nazanin" panose="00000400000000000000" pitchFamily="2" charset="-78"/>
              </a:rPr>
              <a:t>PD</a:t>
            </a:r>
            <a:r>
              <a:rPr lang="fa-IR" sz="2200" dirty="0">
                <a:cs typeface="B Nazanin" panose="00000400000000000000" pitchFamily="2" charset="-78"/>
              </a:rPr>
              <a:t> با تمرکز بر تکنیک های </a:t>
            </a:r>
            <a:r>
              <a:rPr lang="en-US" sz="2200" dirty="0">
                <a:cs typeface="B Nazanin" panose="00000400000000000000" pitchFamily="2" charset="-78"/>
              </a:rPr>
              <a:t>quantitative</a:t>
            </a:r>
            <a:r>
              <a:rPr lang="fa-IR" sz="2200" dirty="0">
                <a:cs typeface="B Nazanin" panose="00000400000000000000" pitchFamily="2" charset="-78"/>
              </a:rPr>
              <a:t> </a:t>
            </a:r>
            <a:r>
              <a:rPr lang="en-US" sz="2200" dirty="0">
                <a:cs typeface="B Nazanin" panose="00000400000000000000" pitchFamily="2" charset="-78"/>
              </a:rPr>
              <a:t> </a:t>
            </a:r>
            <a:r>
              <a:rPr lang="fa-IR" sz="2200" dirty="0">
                <a:cs typeface="B Nazanin" panose="00000400000000000000" pitchFamily="2" charset="-78"/>
              </a:rPr>
              <a:t>با هدف فراهم اوردن اندازه گیری هایی به عنوان یک بیوماکر در پروسه بیماری انجام میشود .</a:t>
            </a:r>
          </a:p>
          <a:p>
            <a:pPr algn="just" rtl="1">
              <a:lnSpc>
                <a:spcPct val="150000"/>
              </a:lnSpc>
            </a:pPr>
            <a:r>
              <a:rPr lang="fa-IR" sz="2200" dirty="0">
                <a:cs typeface="B Nazanin" panose="00000400000000000000" pitchFamily="2" charset="-78"/>
              </a:rPr>
              <a:t>برای </a:t>
            </a:r>
            <a:r>
              <a:rPr lang="en-US" sz="2200" dirty="0">
                <a:cs typeface="B Nazanin" panose="00000400000000000000" pitchFamily="2" charset="-78"/>
              </a:rPr>
              <a:t> SN</a:t>
            </a:r>
            <a:r>
              <a:rPr lang="fa-IR" sz="2200" dirty="0">
                <a:cs typeface="B Nazanin" panose="00000400000000000000" pitchFamily="2" charset="-78"/>
              </a:rPr>
              <a:t>چندین تکنیک شامل </a:t>
            </a:r>
            <a:r>
              <a:rPr lang="en-US" sz="2200" dirty="0">
                <a:cs typeface="B Nazanin" panose="00000400000000000000" pitchFamily="2" charset="-78"/>
              </a:rPr>
              <a:t>T*2 Relaxometry , diffusion imaging</a:t>
            </a:r>
            <a:r>
              <a:rPr lang="fa-IR" sz="2200" dirty="0">
                <a:cs typeface="B Nazanin" panose="00000400000000000000" pitchFamily="2" charset="-78"/>
              </a:rPr>
              <a:t>،</a:t>
            </a:r>
            <a:r>
              <a:rPr lang="en-US" sz="2200" dirty="0">
                <a:cs typeface="B Nazanin" panose="00000400000000000000" pitchFamily="2" charset="-78"/>
              </a:rPr>
              <a:t>MT </a:t>
            </a:r>
            <a:r>
              <a:rPr lang="fa-IR" sz="2200" dirty="0">
                <a:cs typeface="B Nazanin" panose="00000400000000000000" pitchFamily="2" charset="-78"/>
              </a:rPr>
              <a:t>، امیدوارکننده هستند</a:t>
            </a:r>
            <a:r>
              <a:rPr lang="en-US" sz="2200" dirty="0">
                <a:cs typeface="B Nazanin" panose="00000400000000000000" pitchFamily="2" charset="-78"/>
              </a:rPr>
              <a:t>.</a:t>
            </a:r>
            <a:endParaRPr lang="fa-IR" sz="2200" dirty="0">
              <a:cs typeface="B Nazanin" panose="00000400000000000000" pitchFamily="2" charset="-78"/>
            </a:endParaRPr>
          </a:p>
          <a:p>
            <a:pPr algn="just" rtl="1">
              <a:lnSpc>
                <a:spcPct val="150000"/>
              </a:lnSpc>
            </a:pPr>
            <a:r>
              <a:rPr lang="fa-IR" sz="2200" dirty="0">
                <a:cs typeface="B Nazanin" panose="00000400000000000000" pitchFamily="2" charset="-78"/>
              </a:rPr>
              <a:t>هم چنین </a:t>
            </a:r>
            <a:r>
              <a:rPr lang="en-US" sz="2200" dirty="0">
                <a:cs typeface="B Nazanin" panose="00000400000000000000" pitchFamily="2" charset="-78"/>
              </a:rPr>
              <a:t>MRI</a:t>
            </a:r>
            <a:r>
              <a:rPr lang="fa-IR" sz="2200" dirty="0">
                <a:cs typeface="B Nazanin" panose="00000400000000000000" pitchFamily="2" charset="-78"/>
              </a:rPr>
              <a:t>راه دستیبابی اناتومیکال و فانکشنال در بیماران </a:t>
            </a:r>
            <a:r>
              <a:rPr lang="en-US" sz="2200" dirty="0">
                <a:cs typeface="B Nazanin" panose="00000400000000000000" pitchFamily="2" charset="-78"/>
              </a:rPr>
              <a:t>PD</a:t>
            </a:r>
            <a:r>
              <a:rPr lang="fa-IR" sz="2200" dirty="0">
                <a:cs typeface="B Nazanin" panose="00000400000000000000" pitchFamily="2" charset="-78"/>
              </a:rPr>
              <a:t>را فراهم کرده است .تکنیک های </a:t>
            </a:r>
            <a:r>
              <a:rPr lang="en-US" sz="2200" dirty="0">
                <a:cs typeface="B Nazanin" panose="00000400000000000000" pitchFamily="2" charset="-78"/>
              </a:rPr>
              <a:t>MRI</a:t>
            </a:r>
            <a:r>
              <a:rPr lang="fa-IR" sz="2200" dirty="0">
                <a:cs typeface="B Nazanin" panose="00000400000000000000" pitchFamily="2" charset="-78"/>
              </a:rPr>
              <a:t>می تواند برای </a:t>
            </a:r>
            <a:r>
              <a:rPr lang="en-US" sz="2200" dirty="0">
                <a:cs typeface="B Nazanin" panose="00000400000000000000" pitchFamily="2" charset="-78"/>
              </a:rPr>
              <a:t>Monitoring </a:t>
            </a:r>
            <a:r>
              <a:rPr lang="fa-IR" sz="2200" dirty="0">
                <a:cs typeface="B Nazanin" panose="00000400000000000000" pitchFamily="2" charset="-78"/>
              </a:rPr>
              <a:t>پیشرفت بیماری و </a:t>
            </a:r>
            <a:r>
              <a:rPr lang="en-US" sz="2200" dirty="0">
                <a:cs typeface="B Nazanin" panose="00000400000000000000" pitchFamily="2" charset="-78"/>
              </a:rPr>
              <a:t>Detect</a:t>
            </a:r>
            <a:r>
              <a:rPr lang="fa-IR" sz="2200" dirty="0">
                <a:cs typeface="B Nazanin" panose="00000400000000000000" pitchFamily="2" charset="-78"/>
              </a:rPr>
              <a:t>کردن تغییرات مغز در بیماران پیش بالینی یا بیماران در خطر ریسک </a:t>
            </a:r>
            <a:r>
              <a:rPr lang="en-US" sz="2200" dirty="0">
                <a:cs typeface="B Nazanin" panose="00000400000000000000" pitchFamily="2" charset="-78"/>
              </a:rPr>
              <a:t>PD</a:t>
            </a:r>
            <a:r>
              <a:rPr lang="fa-IR" sz="2200" dirty="0">
                <a:cs typeface="B Nazanin" panose="00000400000000000000" pitchFamily="2" charset="-78"/>
              </a:rPr>
              <a:t>کمک کند .</a:t>
            </a:r>
          </a:p>
          <a:p>
            <a:pPr algn="just" rtl="1">
              <a:lnSpc>
                <a:spcPct val="150000"/>
              </a:lnSpc>
            </a:pPr>
            <a:r>
              <a:rPr lang="fa-IR" sz="2200" dirty="0">
                <a:cs typeface="B Nazanin" panose="00000400000000000000" pitchFamily="2" charset="-78"/>
              </a:rPr>
              <a:t>اگرچه امروزه این تکنیک ها از نبود استاندارد و به خصوص متد هایی برای استخراج اطلاعات</a:t>
            </a:r>
            <a:r>
              <a:rPr lang="en-US" sz="2200" dirty="0">
                <a:cs typeface="B Nazanin" panose="00000400000000000000" pitchFamily="2" charset="-78"/>
              </a:rPr>
              <a:t>quantitative</a:t>
            </a:r>
            <a:r>
              <a:rPr lang="fa-IR" sz="2200" dirty="0">
                <a:cs typeface="B Nazanin" panose="00000400000000000000" pitchFamily="2" charset="-78"/>
              </a:rPr>
              <a:t> </a:t>
            </a:r>
            <a:r>
              <a:rPr lang="en-US" sz="2200" dirty="0">
                <a:cs typeface="B Nazanin" panose="00000400000000000000" pitchFamily="2" charset="-78"/>
              </a:rPr>
              <a:t> </a:t>
            </a:r>
            <a:r>
              <a:rPr lang="fa-IR" sz="2200" dirty="0">
                <a:cs typeface="B Nazanin" panose="00000400000000000000" pitchFamily="2" charset="-78"/>
              </a:rPr>
              <a:t>از تصاویر و همچنین هم گروهی های بزرگ در مطالعات طولی رنج میبرد .</a:t>
            </a:r>
          </a:p>
          <a:p>
            <a:pPr algn="just" rtl="1">
              <a:lnSpc>
                <a:spcPct val="150000"/>
              </a:lnSpc>
            </a:pPr>
            <a:r>
              <a:rPr lang="fa-IR" sz="2200" dirty="0">
                <a:cs typeface="B Nazanin" panose="00000400000000000000" pitchFamily="2" charset="-78"/>
              </a:rPr>
              <a:t>انتظار می رودتلاش های اینده در تحقیقات تصویر برداری پیشرفت های چشمگیری را در این زمینه فراهم کند .</a:t>
            </a:r>
          </a:p>
        </p:txBody>
      </p:sp>
    </p:spTree>
    <p:extLst>
      <p:ext uri="{BB962C8B-B14F-4D97-AF65-F5344CB8AC3E}">
        <p14:creationId xmlns:p14="http://schemas.microsoft.com/office/powerpoint/2010/main" val="4254476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2A8435-9EE8-AE17-AFF9-9AFA2C9C7C3A}"/>
              </a:ext>
            </a:extLst>
          </p:cNvPr>
          <p:cNvPicPr>
            <a:picLocks noChangeAspect="1"/>
          </p:cNvPicPr>
          <p:nvPr/>
        </p:nvPicPr>
        <p:blipFill rotWithShape="1">
          <a:blip r:embed="rId2"/>
          <a:srcRect l="-173" t="-1166" r="173" b="7751"/>
          <a:stretch/>
        </p:blipFill>
        <p:spPr>
          <a:xfrm>
            <a:off x="337930" y="410817"/>
            <a:ext cx="11516139" cy="6016487"/>
          </a:xfrm>
          <a:prstGeom prst="rect">
            <a:avLst/>
          </a:prstGeom>
        </p:spPr>
      </p:pic>
    </p:spTree>
    <p:extLst>
      <p:ext uri="{BB962C8B-B14F-4D97-AF65-F5344CB8AC3E}">
        <p14:creationId xmlns:p14="http://schemas.microsoft.com/office/powerpoint/2010/main" val="272666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4A20-F8FC-4D8C-BC7E-3F18ECACD0B9}"/>
              </a:ext>
            </a:extLst>
          </p:cNvPr>
          <p:cNvSpPr>
            <a:spLocks noGrp="1"/>
          </p:cNvSpPr>
          <p:nvPr>
            <p:ph type="title"/>
          </p:nvPr>
        </p:nvSpPr>
        <p:spPr>
          <a:xfrm>
            <a:off x="2592925" y="121883"/>
            <a:ext cx="3028557" cy="792517"/>
          </a:xfrm>
        </p:spPr>
        <p:txBody>
          <a:bodyPr/>
          <a:lstStyle/>
          <a:p>
            <a:pPr algn="l"/>
            <a:r>
              <a:rPr lang="en-US" dirty="0"/>
              <a:t>introduction</a:t>
            </a:r>
          </a:p>
        </p:txBody>
      </p:sp>
      <p:sp>
        <p:nvSpPr>
          <p:cNvPr id="3" name="Content Placeholder 2">
            <a:extLst>
              <a:ext uri="{FF2B5EF4-FFF2-40B4-BE49-F238E27FC236}">
                <a16:creationId xmlns:a16="http://schemas.microsoft.com/office/drawing/2014/main" id="{03005958-6C5D-4FDF-B13E-5A2242F04538}"/>
              </a:ext>
            </a:extLst>
          </p:cNvPr>
          <p:cNvSpPr>
            <a:spLocks noGrp="1"/>
          </p:cNvSpPr>
          <p:nvPr>
            <p:ph idx="1"/>
          </p:nvPr>
        </p:nvSpPr>
        <p:spPr>
          <a:xfrm>
            <a:off x="561109" y="1828801"/>
            <a:ext cx="11429999" cy="4904508"/>
          </a:xfrm>
        </p:spPr>
        <p:txBody>
          <a:bodyPr>
            <a:normAutofit/>
          </a:bodyPr>
          <a:lstStyle/>
          <a:p>
            <a:pPr algn="r" rtl="1">
              <a:lnSpc>
                <a:spcPct val="150000"/>
              </a:lnSpc>
            </a:pPr>
            <a:r>
              <a:rPr lang="fa-IR" sz="2400" dirty="0">
                <a:solidFill>
                  <a:schemeClr val="tx1"/>
                </a:solidFill>
                <a:cs typeface="B Nazanin" panose="00000400000000000000" pitchFamily="2" charset="-78"/>
              </a:rPr>
              <a:t>تشخیص بیماری پارکینسون</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 در بر پایه </a:t>
            </a:r>
            <a:r>
              <a:rPr lang="en-US" sz="2400" dirty="0">
                <a:solidFill>
                  <a:schemeClr val="tx1"/>
                </a:solidFill>
                <a:cs typeface="B Nazanin" panose="00000400000000000000" pitchFamily="2" charset="-78"/>
              </a:rPr>
              <a:t>clinical feature </a:t>
            </a:r>
            <a:r>
              <a:rPr lang="fa-IR" sz="2400" dirty="0">
                <a:solidFill>
                  <a:schemeClr val="tx1"/>
                </a:solidFill>
                <a:cs typeface="B Nazanin" panose="00000400000000000000" pitchFamily="2" charset="-78"/>
              </a:rPr>
              <a:t>ها می باشد و اعتمادی به بیومارکر های تصویر برداری وجود ندارد .</a:t>
            </a:r>
          </a:p>
          <a:p>
            <a:pPr algn="r" rtl="1">
              <a:lnSpc>
                <a:spcPct val="150000"/>
              </a:lnSpc>
            </a:pPr>
            <a:r>
              <a:rPr lang="fa-IR" sz="2400" dirty="0">
                <a:solidFill>
                  <a:schemeClr val="tx1"/>
                </a:solidFill>
                <a:cs typeface="B Nazanin" panose="00000400000000000000" pitchFamily="2" charset="-78"/>
              </a:rPr>
              <a:t>رایج ترین تکنیک ها در پارکینسون شامل </a:t>
            </a:r>
            <a:r>
              <a:rPr lang="en-US" sz="2400" dirty="0">
                <a:solidFill>
                  <a:schemeClr val="tx1"/>
                </a:solidFill>
                <a:cs typeface="B Nazanin" panose="00000400000000000000" pitchFamily="2" charset="-78"/>
              </a:rPr>
              <a:t>PET</a:t>
            </a:r>
            <a:r>
              <a:rPr lang="fa-IR" sz="2400" dirty="0">
                <a:solidFill>
                  <a:schemeClr val="tx1"/>
                </a:solidFill>
                <a:cs typeface="B Nazanin" panose="00000400000000000000" pitchFamily="2" charset="-78"/>
              </a:rPr>
              <a:t>و</a:t>
            </a:r>
            <a:r>
              <a:rPr lang="en-US" sz="2400" dirty="0">
                <a:solidFill>
                  <a:schemeClr val="tx1"/>
                </a:solidFill>
                <a:cs typeface="B Nazanin" panose="00000400000000000000" pitchFamily="2" charset="-78"/>
              </a:rPr>
              <a:t>SPECT</a:t>
            </a:r>
            <a:r>
              <a:rPr lang="fa-IR" sz="2400" dirty="0">
                <a:solidFill>
                  <a:schemeClr val="tx1"/>
                </a:solidFill>
                <a:cs typeface="B Nazanin" panose="00000400000000000000" pitchFamily="2" charset="-78"/>
              </a:rPr>
              <a:t>هست .اما </a:t>
            </a:r>
            <a:r>
              <a:rPr lang="en-US" sz="2400" dirty="0">
                <a:solidFill>
                  <a:schemeClr val="tx1"/>
                </a:solidFill>
                <a:cs typeface="B Nazanin" panose="00000400000000000000" pitchFamily="2" charset="-78"/>
              </a:rPr>
              <a:t>MRI</a:t>
            </a:r>
            <a:r>
              <a:rPr lang="fa-IR" sz="2400" dirty="0">
                <a:solidFill>
                  <a:schemeClr val="tx1"/>
                </a:solidFill>
                <a:cs typeface="B Nazanin" panose="00000400000000000000" pitchFamily="2" charset="-78"/>
              </a:rPr>
              <a:t>کم تر استفاده میشود .</a:t>
            </a:r>
          </a:p>
          <a:p>
            <a:pPr algn="r" rtl="1">
              <a:lnSpc>
                <a:spcPct val="150000"/>
              </a:lnSpc>
            </a:pPr>
            <a:r>
              <a:rPr lang="fa-IR" sz="2400" dirty="0">
                <a:solidFill>
                  <a:schemeClr val="tx1"/>
                </a:solidFill>
                <a:cs typeface="B Nazanin" panose="00000400000000000000" pitchFamily="2" charset="-78"/>
              </a:rPr>
              <a:t>اما </a:t>
            </a:r>
            <a:r>
              <a:rPr lang="en-US" sz="2400" dirty="0">
                <a:solidFill>
                  <a:schemeClr val="tx1"/>
                </a:solidFill>
                <a:cs typeface="B Nazanin" panose="00000400000000000000" pitchFamily="2" charset="-78"/>
              </a:rPr>
              <a:t>MRI</a:t>
            </a:r>
            <a:r>
              <a:rPr lang="fa-IR" sz="2400" dirty="0">
                <a:solidFill>
                  <a:schemeClr val="tx1"/>
                </a:solidFill>
                <a:cs typeface="B Nazanin" panose="00000400000000000000" pitchFamily="2" charset="-78"/>
              </a:rPr>
              <a:t>چندین بیومارکر که پتانسیل اطلاعات دادن در مورد </a:t>
            </a:r>
            <a:r>
              <a:rPr lang="en-US" sz="2400" dirty="0">
                <a:solidFill>
                  <a:schemeClr val="tx1"/>
                </a:solidFill>
                <a:cs typeface="B Nazanin" panose="00000400000000000000" pitchFamily="2" charset="-78"/>
              </a:rPr>
              <a:t>PD</a:t>
            </a:r>
            <a:r>
              <a:rPr lang="fa-IR" sz="2400" dirty="0">
                <a:solidFill>
                  <a:schemeClr val="tx1"/>
                </a:solidFill>
                <a:cs typeface="B Nazanin" panose="00000400000000000000" pitchFamily="2" charset="-78"/>
              </a:rPr>
              <a:t>را دارند فراهم میکند .</a:t>
            </a:r>
            <a:endParaRPr lang="en-US" sz="2400" dirty="0">
              <a:solidFill>
                <a:schemeClr val="tx1"/>
              </a:solidFill>
              <a:cs typeface="B Nazanin" panose="00000400000000000000" pitchFamily="2" charset="-78"/>
            </a:endParaRPr>
          </a:p>
          <a:p>
            <a:pPr algn="r" rtl="1">
              <a:lnSpc>
                <a:spcPct val="150000"/>
              </a:lnSpc>
            </a:pPr>
            <a:r>
              <a:rPr lang="fa-IR" sz="2400" dirty="0">
                <a:solidFill>
                  <a:schemeClr val="tx1"/>
                </a:solidFill>
                <a:cs typeface="B Nazanin" panose="00000400000000000000" pitchFamily="2" charset="-78"/>
              </a:rPr>
              <a:t>بیوماکر ها ویژگی های کمّی هستند که به عنوان شاخص هایی از وضعیت بیولوژیک و پاتولوژیک هستند.بیومارکرها در </a:t>
            </a:r>
            <a:r>
              <a:rPr lang="fa-IR" sz="2400" dirty="0">
                <a:solidFill>
                  <a:srgbClr val="FF0000"/>
                </a:solidFill>
                <a:cs typeface="B Nazanin" panose="00000400000000000000" pitchFamily="2" charset="-78"/>
              </a:rPr>
              <a:t>تصویر برداری عصبی </a:t>
            </a:r>
            <a:r>
              <a:rPr lang="fa-IR" sz="2400" dirty="0">
                <a:solidFill>
                  <a:schemeClr val="tx1"/>
                </a:solidFill>
                <a:cs typeface="B Nazanin" panose="00000400000000000000" pitchFamily="2" charset="-78"/>
              </a:rPr>
              <a:t>کاربرد  فراوانی در تشخیص زود هنگام، پیش اگهی و پایش پاسخ به درمان دارند.</a:t>
            </a:r>
          </a:p>
          <a:p>
            <a:pPr algn="r" rtl="1">
              <a:lnSpc>
                <a:spcPct val="150000"/>
              </a:lnSpc>
            </a:pPr>
            <a:r>
              <a:rPr lang="fa-IR" sz="2400" dirty="0">
                <a:solidFill>
                  <a:schemeClr val="tx1"/>
                </a:solidFill>
                <a:cs typeface="B Nazanin" panose="00000400000000000000" pitchFamily="2" charset="-78"/>
              </a:rPr>
              <a:t>بیوماکرها باید هم چنین بتوانند تغییرات پیش بالینی را شناسایی کنند . </a:t>
            </a:r>
            <a:endParaRPr lang="en-US" sz="2400" dirty="0">
              <a:solidFill>
                <a:schemeClr val="tx1"/>
              </a:solidFill>
              <a:cs typeface="B Nazanin" panose="00000400000000000000" pitchFamily="2" charset="-78"/>
            </a:endParaRPr>
          </a:p>
          <a:p>
            <a:pPr algn="r" rtl="1">
              <a:lnSpc>
                <a:spcPct val="150000"/>
              </a:lnSpc>
            </a:pP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67967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8585-4431-4908-B7EA-961C926A54B7}"/>
              </a:ext>
            </a:extLst>
          </p:cNvPr>
          <p:cNvSpPr>
            <a:spLocks noGrp="1"/>
          </p:cNvSpPr>
          <p:nvPr>
            <p:ph type="title"/>
          </p:nvPr>
        </p:nvSpPr>
        <p:spPr>
          <a:xfrm>
            <a:off x="2499407" y="114956"/>
            <a:ext cx="8911687" cy="1280890"/>
          </a:xfrm>
        </p:spPr>
        <p:txBody>
          <a:bodyPr/>
          <a:lstStyle/>
          <a:p>
            <a:endParaRPr lang="en-US"/>
          </a:p>
        </p:txBody>
      </p:sp>
      <p:sp>
        <p:nvSpPr>
          <p:cNvPr id="3" name="Content Placeholder 2">
            <a:extLst>
              <a:ext uri="{FF2B5EF4-FFF2-40B4-BE49-F238E27FC236}">
                <a16:creationId xmlns:a16="http://schemas.microsoft.com/office/drawing/2014/main" id="{C4FF9435-7254-43BE-AC11-6199A34E9115}"/>
              </a:ext>
            </a:extLst>
          </p:cNvPr>
          <p:cNvSpPr>
            <a:spLocks noGrp="1"/>
          </p:cNvSpPr>
          <p:nvPr>
            <p:ph idx="1"/>
          </p:nvPr>
        </p:nvSpPr>
        <p:spPr>
          <a:xfrm>
            <a:off x="394855" y="1395845"/>
            <a:ext cx="11648209" cy="4807527"/>
          </a:xfrm>
        </p:spPr>
        <p:txBody>
          <a:bodyPr>
            <a:noAutofit/>
          </a:bodyPr>
          <a:lstStyle/>
          <a:p>
            <a:pPr algn="r" rtl="1">
              <a:lnSpc>
                <a:spcPct val="150000"/>
              </a:lnSpc>
            </a:pPr>
            <a:r>
              <a:rPr lang="fa-IR" sz="2400" dirty="0">
                <a:solidFill>
                  <a:schemeClr val="tx1"/>
                </a:solidFill>
                <a:cs typeface="B Nazanin" panose="00000400000000000000" pitchFamily="2" charset="-78"/>
              </a:rPr>
              <a:t>بیومارکرها میتوانند سطوح مختلف تغییرات در سیستم اعصاب مرکزی شامل </a:t>
            </a:r>
            <a:r>
              <a:rPr lang="en-US" sz="2400" dirty="0" err="1">
                <a:solidFill>
                  <a:schemeClr val="tx1"/>
                </a:solidFill>
                <a:cs typeface="B Nazanin" panose="00000400000000000000" pitchFamily="2" charset="-78"/>
              </a:rPr>
              <a:t>substantianigra</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SN</a:t>
            </a:r>
            <a:r>
              <a:rPr lang="fa-IR" sz="2400" dirty="0">
                <a:solidFill>
                  <a:schemeClr val="tx1"/>
                </a:solidFill>
                <a:cs typeface="B Nazanin" panose="00000400000000000000" pitchFamily="2" charset="-78"/>
              </a:rPr>
              <a:t>) ، ساقه مغز ، هسته های بازال و کورتکس مغز را تشخیص دهند .</a:t>
            </a:r>
          </a:p>
          <a:p>
            <a:pPr algn="r" rtl="1">
              <a:lnSpc>
                <a:spcPct val="150000"/>
              </a:lnSpc>
            </a:pPr>
            <a:r>
              <a:rPr lang="fa-IR" sz="2400" dirty="0">
                <a:solidFill>
                  <a:schemeClr val="tx1"/>
                </a:solidFill>
                <a:cs typeface="B Nazanin" panose="00000400000000000000" pitchFamily="2" charset="-78"/>
              </a:rPr>
              <a:t>کنتراست های جدید </a:t>
            </a:r>
            <a:r>
              <a:rPr lang="en-US" sz="2400" dirty="0">
                <a:solidFill>
                  <a:schemeClr val="tx1"/>
                </a:solidFill>
                <a:cs typeface="B Nazanin" panose="00000400000000000000" pitchFamily="2" charset="-78"/>
              </a:rPr>
              <a:t>MR</a:t>
            </a:r>
            <a:r>
              <a:rPr lang="fa-IR" sz="2400" dirty="0">
                <a:solidFill>
                  <a:schemeClr val="tx1"/>
                </a:solidFill>
                <a:cs typeface="B Nazanin" panose="00000400000000000000" pitchFamily="2" charset="-78"/>
              </a:rPr>
              <a:t>و  تکنیک های آنالیز تصویر </a:t>
            </a:r>
            <a:r>
              <a:rPr lang="en-US" sz="2400" dirty="0">
                <a:solidFill>
                  <a:schemeClr val="tx1"/>
                </a:solidFill>
                <a:cs typeface="B Nazanin" panose="00000400000000000000" pitchFamily="2" charset="-78"/>
              </a:rPr>
              <a:t>SN</a:t>
            </a:r>
            <a:r>
              <a:rPr lang="fa-IR" sz="2400" dirty="0">
                <a:solidFill>
                  <a:schemeClr val="tx1"/>
                </a:solidFill>
                <a:cs typeface="B Nazanin" panose="00000400000000000000" pitchFamily="2" charset="-78"/>
              </a:rPr>
              <a:t>و دیگر هسته های ساقه مغز را بهبود بخشیده است .</a:t>
            </a:r>
            <a:endParaRPr lang="en-US" sz="2400" dirty="0">
              <a:solidFill>
                <a:schemeClr val="tx1"/>
              </a:solidFill>
              <a:cs typeface="B Nazanin" panose="00000400000000000000" pitchFamily="2" charset="-78"/>
            </a:endParaRPr>
          </a:p>
          <a:p>
            <a:pPr algn="r" rtl="1">
              <a:lnSpc>
                <a:spcPct val="150000"/>
              </a:lnSpc>
            </a:pPr>
            <a:r>
              <a:rPr lang="fa-IR" sz="2400" dirty="0">
                <a:solidFill>
                  <a:schemeClr val="tx1"/>
                </a:solidFill>
                <a:cs typeface="B Nazanin" panose="00000400000000000000" pitchFamily="2" charset="-78"/>
              </a:rPr>
              <a:t>تکنیک های تصویر برداری کمّی:</a:t>
            </a:r>
          </a:p>
          <a:p>
            <a:pPr marL="1371600" lvl="2" indent="-457200" algn="r" rtl="1">
              <a:lnSpc>
                <a:spcPct val="150000"/>
              </a:lnSpc>
              <a:buFont typeface="+mj-lt"/>
              <a:buAutoNum type="arabicPeriod"/>
            </a:pPr>
            <a:r>
              <a:rPr lang="fa-IR" sz="2000" dirty="0">
                <a:solidFill>
                  <a:schemeClr val="tx1"/>
                </a:solidFill>
                <a:cs typeface="B Nazanin" panose="00000400000000000000" pitchFamily="2" charset="-78"/>
              </a:rPr>
              <a:t>ریلکسو متری</a:t>
            </a:r>
          </a:p>
          <a:p>
            <a:pPr marL="1371600" lvl="2" indent="-457200" algn="r" rtl="1">
              <a:lnSpc>
                <a:spcPct val="150000"/>
              </a:lnSpc>
              <a:buFont typeface="+mj-lt"/>
              <a:buAutoNum type="arabicPeriod"/>
            </a:pPr>
            <a:r>
              <a:rPr lang="en-US" sz="2000" dirty="0">
                <a:solidFill>
                  <a:schemeClr val="tx1"/>
                </a:solidFill>
                <a:cs typeface="B Nazanin" panose="00000400000000000000" pitchFamily="2" charset="-78"/>
              </a:rPr>
              <a:t>susceptibility _weighted</a:t>
            </a:r>
            <a:endParaRPr lang="fa-IR" sz="2000" dirty="0">
              <a:solidFill>
                <a:schemeClr val="tx1"/>
              </a:solidFill>
              <a:cs typeface="B Nazanin" panose="00000400000000000000" pitchFamily="2" charset="-78"/>
            </a:endParaRPr>
          </a:p>
          <a:p>
            <a:pPr marL="1371600" lvl="2" indent="-457200" algn="r" rtl="1">
              <a:lnSpc>
                <a:spcPct val="150000"/>
              </a:lnSpc>
              <a:buFont typeface="+mj-lt"/>
              <a:buAutoNum type="arabicPeriod"/>
            </a:pPr>
            <a:r>
              <a:rPr lang="en-US" sz="2000" dirty="0">
                <a:solidFill>
                  <a:schemeClr val="tx1"/>
                </a:solidFill>
                <a:cs typeface="B Nazanin" panose="00000400000000000000" pitchFamily="2" charset="-78"/>
              </a:rPr>
              <a:t>  Diffusion and magnetization transfer imaging </a:t>
            </a:r>
            <a:r>
              <a:rPr lang="fa-IR" sz="2000" dirty="0">
                <a:solidFill>
                  <a:schemeClr val="tx1"/>
                </a:solidFill>
                <a:cs typeface="B Nazanin" panose="00000400000000000000" pitchFamily="2" charset="-78"/>
              </a:rPr>
              <a:t>(</a:t>
            </a:r>
            <a:r>
              <a:rPr lang="en-US" sz="2000" dirty="0">
                <a:solidFill>
                  <a:schemeClr val="tx1"/>
                </a:solidFill>
                <a:cs typeface="B Nazanin" panose="00000400000000000000" pitchFamily="2" charset="-78"/>
              </a:rPr>
              <a:t>MT</a:t>
            </a:r>
            <a:r>
              <a:rPr lang="fa-IR" sz="2000" dirty="0">
                <a:solidFill>
                  <a:schemeClr val="tx1"/>
                </a:solidFill>
                <a:cs typeface="B Nazanin" panose="00000400000000000000" pitchFamily="2" charset="-78"/>
              </a:rPr>
              <a:t>)، </a:t>
            </a:r>
            <a:endParaRPr lang="en-US" sz="2000" dirty="0">
              <a:solidFill>
                <a:schemeClr val="tx1"/>
              </a:solidFill>
              <a:cs typeface="B Nazanin" panose="00000400000000000000" pitchFamily="2" charset="-78"/>
            </a:endParaRPr>
          </a:p>
          <a:p>
            <a:pPr marL="1371600" lvl="2" indent="-457200" algn="r" rtl="1">
              <a:lnSpc>
                <a:spcPct val="150000"/>
              </a:lnSpc>
              <a:buFont typeface="+mj-lt"/>
              <a:buAutoNum type="arabicPeriod"/>
            </a:pPr>
            <a:r>
              <a:rPr lang="fa-IR" sz="2000" dirty="0">
                <a:solidFill>
                  <a:schemeClr val="tx1"/>
                </a:solidFill>
                <a:cs typeface="B Nazanin" panose="00000400000000000000" pitchFamily="2" charset="-78"/>
              </a:rPr>
              <a:t>با روش </a:t>
            </a:r>
            <a:r>
              <a:rPr lang="en-US" sz="2000" dirty="0">
                <a:solidFill>
                  <a:schemeClr val="tx1"/>
                </a:solidFill>
                <a:cs typeface="B Nazanin" panose="00000400000000000000" pitchFamily="2" charset="-78"/>
              </a:rPr>
              <a:t>tractography</a:t>
            </a:r>
            <a:r>
              <a:rPr lang="fa-IR" sz="2000" dirty="0">
                <a:solidFill>
                  <a:schemeClr val="tx1"/>
                </a:solidFill>
                <a:cs typeface="B Nazanin" panose="00000400000000000000" pitchFamily="2" charset="-78"/>
              </a:rPr>
              <a:t>که با تکنیک </a:t>
            </a:r>
            <a:r>
              <a:rPr lang="en-US" sz="2000" dirty="0">
                <a:solidFill>
                  <a:schemeClr val="tx1"/>
                </a:solidFill>
                <a:cs typeface="B Nazanin" panose="00000400000000000000" pitchFamily="2" charset="-78"/>
              </a:rPr>
              <a:t>FMRI</a:t>
            </a:r>
            <a:r>
              <a:rPr lang="fa-IR" sz="2000" dirty="0">
                <a:solidFill>
                  <a:schemeClr val="tx1"/>
                </a:solidFill>
                <a:cs typeface="B Nazanin" panose="00000400000000000000" pitchFamily="2" charset="-78"/>
              </a:rPr>
              <a:t>انجام میشود نیز می توان مسیر های ارتباطی عصبی را به</a:t>
            </a:r>
            <a:r>
              <a:rPr lang="en-US" sz="2000" dirty="0">
                <a:solidFill>
                  <a:schemeClr val="tx1"/>
                </a:solidFill>
                <a:cs typeface="B Nazanin" panose="00000400000000000000" pitchFamily="2" charset="-78"/>
              </a:rPr>
              <a:t> </a:t>
            </a:r>
            <a:r>
              <a:rPr lang="fa-IR" sz="2000" dirty="0">
                <a:solidFill>
                  <a:schemeClr val="tx1"/>
                </a:solidFill>
                <a:cs typeface="B Nazanin" panose="00000400000000000000" pitchFamily="2" charset="-78"/>
              </a:rPr>
              <a:t>تصویر کشید که در واقع عملکرد ارتباطات مغزی را نمایش می دهند .</a:t>
            </a: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49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3F8E-8E49-4442-B145-3C3B7672505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023CC7B-D90E-4D53-87C1-197E2DA86073}"/>
              </a:ext>
            </a:extLst>
          </p:cNvPr>
          <p:cNvPicPr>
            <a:picLocks noGrp="1" noChangeAspect="1"/>
          </p:cNvPicPr>
          <p:nvPr>
            <p:ph idx="1"/>
          </p:nvPr>
        </p:nvPicPr>
        <p:blipFill>
          <a:blip r:embed="rId2"/>
          <a:stretch>
            <a:fillRect/>
          </a:stretch>
        </p:blipFill>
        <p:spPr>
          <a:xfrm>
            <a:off x="1122218" y="1444335"/>
            <a:ext cx="10551352" cy="5070764"/>
          </a:xfrm>
          <a:prstGeom prst="rect">
            <a:avLst/>
          </a:prstGeom>
        </p:spPr>
      </p:pic>
    </p:spTree>
    <p:extLst>
      <p:ext uri="{BB962C8B-B14F-4D97-AF65-F5344CB8AC3E}">
        <p14:creationId xmlns:p14="http://schemas.microsoft.com/office/powerpoint/2010/main" val="300575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6E40-17A8-AD57-D801-A32D248E1C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CF3C214-49F9-8352-8EEA-0C449AF4606E}"/>
              </a:ext>
            </a:extLst>
          </p:cNvPr>
          <p:cNvPicPr>
            <a:picLocks noGrp="1" noChangeAspect="1"/>
          </p:cNvPicPr>
          <p:nvPr>
            <p:ph idx="1"/>
          </p:nvPr>
        </p:nvPicPr>
        <p:blipFill>
          <a:blip r:embed="rId2"/>
          <a:stretch>
            <a:fillRect/>
          </a:stretch>
        </p:blipFill>
        <p:spPr>
          <a:xfrm>
            <a:off x="2764284" y="1456008"/>
            <a:ext cx="7595452" cy="4549360"/>
          </a:xfrm>
        </p:spPr>
      </p:pic>
    </p:spTree>
    <p:extLst>
      <p:ext uri="{BB962C8B-B14F-4D97-AF65-F5344CB8AC3E}">
        <p14:creationId xmlns:p14="http://schemas.microsoft.com/office/powerpoint/2010/main" val="408071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2E31-B029-4CFC-BAC0-326C11A306BF}"/>
              </a:ext>
            </a:extLst>
          </p:cNvPr>
          <p:cNvSpPr>
            <a:spLocks noGrp="1"/>
          </p:cNvSpPr>
          <p:nvPr>
            <p:ph type="title"/>
          </p:nvPr>
        </p:nvSpPr>
        <p:spPr/>
        <p:txBody>
          <a:bodyPr/>
          <a:lstStyle/>
          <a:p>
            <a:pPr algn="ctr"/>
            <a:r>
              <a:rPr lang="en-US" dirty="0"/>
              <a:t>Structural imaging</a:t>
            </a:r>
          </a:p>
        </p:txBody>
      </p:sp>
      <p:sp>
        <p:nvSpPr>
          <p:cNvPr id="3" name="Content Placeholder 2">
            <a:extLst>
              <a:ext uri="{FF2B5EF4-FFF2-40B4-BE49-F238E27FC236}">
                <a16:creationId xmlns:a16="http://schemas.microsoft.com/office/drawing/2014/main" id="{FDF502B8-9C7F-428D-8E67-478CF81C535C}"/>
              </a:ext>
            </a:extLst>
          </p:cNvPr>
          <p:cNvSpPr>
            <a:spLocks noGrp="1"/>
          </p:cNvSpPr>
          <p:nvPr>
            <p:ph idx="1"/>
          </p:nvPr>
        </p:nvSpPr>
        <p:spPr>
          <a:xfrm>
            <a:off x="332509" y="1264555"/>
            <a:ext cx="11568545" cy="5354454"/>
          </a:xfrm>
          <a:solidFill>
            <a:schemeClr val="accent4">
              <a:lumMod val="20000"/>
              <a:lumOff val="80000"/>
            </a:schemeClr>
          </a:solidFill>
        </p:spPr>
        <p:txBody>
          <a:bodyPr>
            <a:noAutofit/>
          </a:bodyPr>
          <a:lstStyle/>
          <a:p>
            <a:pPr algn="just" rtl="1">
              <a:lnSpc>
                <a:spcPct val="150000"/>
              </a:lnSpc>
            </a:pPr>
            <a:r>
              <a:rPr lang="fa-IR" sz="2200" dirty="0">
                <a:solidFill>
                  <a:schemeClr val="tx1"/>
                </a:solidFill>
                <a:cs typeface="B Nazanin" panose="00000400000000000000" pitchFamily="2" charset="-78"/>
              </a:rPr>
              <a:t>سکانس های </a:t>
            </a:r>
            <a:r>
              <a:rPr lang="en-US" sz="2200" dirty="0">
                <a:solidFill>
                  <a:schemeClr val="tx1"/>
                </a:solidFill>
                <a:cs typeface="B Nazanin" panose="00000400000000000000" pitchFamily="2" charset="-78"/>
              </a:rPr>
              <a:t>MRI</a:t>
            </a:r>
            <a:r>
              <a:rPr lang="fa-IR" sz="2200" dirty="0">
                <a:solidFill>
                  <a:schemeClr val="tx1"/>
                </a:solidFill>
                <a:cs typeface="B Nazanin" panose="00000400000000000000" pitchFamily="2" charset="-78"/>
              </a:rPr>
              <a:t>برای نمایش کورتکس و </a:t>
            </a:r>
            <a:r>
              <a:rPr lang="en-US" sz="2200" dirty="0">
                <a:solidFill>
                  <a:schemeClr val="tx1"/>
                </a:solidFill>
                <a:cs typeface="B Nazanin" panose="00000400000000000000" pitchFamily="2" charset="-78"/>
              </a:rPr>
              <a:t>Basal ganglia</a:t>
            </a:r>
            <a:r>
              <a:rPr lang="fa-IR" sz="2200" dirty="0">
                <a:solidFill>
                  <a:schemeClr val="tx1"/>
                </a:solidFill>
                <a:cs typeface="B Nazanin" panose="00000400000000000000" pitchFamily="2" charset="-78"/>
              </a:rPr>
              <a:t>به کار می رود .سکانس </a:t>
            </a:r>
            <a:r>
              <a:rPr lang="en-US" sz="2200" dirty="0">
                <a:solidFill>
                  <a:schemeClr val="tx1"/>
                </a:solidFill>
                <a:cs typeface="B Nazanin" panose="00000400000000000000" pitchFamily="2" charset="-78"/>
              </a:rPr>
              <a:t>T1_Weighted</a:t>
            </a:r>
            <a:r>
              <a:rPr lang="fa-IR" sz="2200" dirty="0">
                <a:solidFill>
                  <a:schemeClr val="tx1"/>
                </a:solidFill>
                <a:cs typeface="B Nazanin" panose="00000400000000000000" pitchFamily="2" charset="-78"/>
              </a:rPr>
              <a:t>کنتراست مناسبی برای ماده سفید و خاکستری در کورتکس و برخی از ساختار های گانگلیا تولید می کند اما سیگنال ضعیفی برای بیش تر ساختار های مرتبط با </a:t>
            </a:r>
            <a:r>
              <a:rPr lang="en-US" sz="2200" dirty="0">
                <a:solidFill>
                  <a:schemeClr val="tx1"/>
                </a:solidFill>
                <a:cs typeface="B Nazanin" panose="00000400000000000000" pitchFamily="2" charset="-78"/>
              </a:rPr>
              <a:t>PD</a:t>
            </a:r>
            <a:r>
              <a:rPr lang="fa-IR" sz="2200" dirty="0">
                <a:solidFill>
                  <a:schemeClr val="tx1"/>
                </a:solidFill>
                <a:cs typeface="B Nazanin" panose="00000400000000000000" pitchFamily="2" charset="-78"/>
              </a:rPr>
              <a:t>هستند مانند ماده سیاه (</a:t>
            </a:r>
            <a:r>
              <a:rPr lang="en-US" sz="2200" dirty="0">
                <a:solidFill>
                  <a:schemeClr val="tx1"/>
                </a:solidFill>
                <a:cs typeface="B Nazanin" panose="00000400000000000000" pitchFamily="2" charset="-78"/>
              </a:rPr>
              <a:t>SN</a:t>
            </a:r>
            <a:r>
              <a:rPr lang="fa-IR" sz="2200" dirty="0">
                <a:solidFill>
                  <a:schemeClr val="tx1"/>
                </a:solidFill>
                <a:cs typeface="B Nazanin" panose="00000400000000000000" pitchFamily="2" charset="-78"/>
              </a:rPr>
              <a:t>)،هسته ساب تالاموس (</a:t>
            </a:r>
            <a:r>
              <a:rPr lang="en-US" sz="2200" dirty="0">
                <a:solidFill>
                  <a:schemeClr val="tx1"/>
                </a:solidFill>
                <a:cs typeface="B Nazanin" panose="00000400000000000000" pitchFamily="2" charset="-78"/>
              </a:rPr>
              <a:t>STN</a:t>
            </a:r>
            <a:r>
              <a:rPr lang="fa-IR" sz="2200" dirty="0">
                <a:solidFill>
                  <a:schemeClr val="tx1"/>
                </a:solidFill>
                <a:cs typeface="B Nazanin" panose="00000400000000000000" pitchFamily="2" charset="-78"/>
              </a:rPr>
              <a:t>)،گلوبوس پالیدوس (</a:t>
            </a:r>
            <a:r>
              <a:rPr lang="en-US" sz="2200" dirty="0">
                <a:solidFill>
                  <a:schemeClr val="tx1"/>
                </a:solidFill>
                <a:cs typeface="B Nazanin" panose="00000400000000000000" pitchFamily="2" charset="-78"/>
              </a:rPr>
              <a:t>GP</a:t>
            </a:r>
            <a:r>
              <a:rPr lang="fa-IR" sz="2200" dirty="0">
                <a:solidFill>
                  <a:schemeClr val="tx1"/>
                </a:solidFill>
                <a:cs typeface="B Nazanin" panose="00000400000000000000" pitchFamily="2" charset="-78"/>
              </a:rPr>
              <a:t>)،هسته قرمز (</a:t>
            </a:r>
            <a:r>
              <a:rPr lang="en-US" sz="2200" dirty="0">
                <a:solidFill>
                  <a:schemeClr val="tx1"/>
                </a:solidFill>
                <a:cs typeface="B Nazanin" panose="00000400000000000000" pitchFamily="2" charset="-78"/>
              </a:rPr>
              <a:t>RN</a:t>
            </a:r>
            <a:r>
              <a:rPr lang="fa-IR" sz="2200" dirty="0">
                <a:solidFill>
                  <a:schemeClr val="tx1"/>
                </a:solidFill>
                <a:cs typeface="B Nazanin" panose="00000400000000000000" pitchFamily="2" charset="-78"/>
              </a:rPr>
              <a:t>)،تولید میکند .</a:t>
            </a:r>
          </a:p>
          <a:p>
            <a:pPr algn="just" rtl="1">
              <a:lnSpc>
                <a:spcPct val="150000"/>
              </a:lnSpc>
            </a:pPr>
            <a:r>
              <a:rPr lang="fa-IR" sz="2200" dirty="0">
                <a:solidFill>
                  <a:schemeClr val="tx1"/>
                </a:solidFill>
                <a:cs typeface="B Nazanin" panose="00000400000000000000" pitchFamily="2" charset="-78"/>
              </a:rPr>
              <a:t>این ساختارهای مهم در </a:t>
            </a:r>
            <a:r>
              <a:rPr lang="en-US" sz="2200" dirty="0">
                <a:solidFill>
                  <a:schemeClr val="tx1"/>
                </a:solidFill>
                <a:cs typeface="B Nazanin" panose="00000400000000000000" pitchFamily="2" charset="-78"/>
              </a:rPr>
              <a:t>PD</a:t>
            </a:r>
            <a:r>
              <a:rPr lang="fa-IR" sz="2200" dirty="0">
                <a:solidFill>
                  <a:schemeClr val="tx1"/>
                </a:solidFill>
                <a:cs typeface="B Nazanin" panose="00000400000000000000" pitchFamily="2" charset="-78"/>
              </a:rPr>
              <a:t>، آهن بالایی دارند که نیزباعث کوتاه شدن </a:t>
            </a:r>
            <a:r>
              <a:rPr lang="en-US" sz="2200" dirty="0">
                <a:solidFill>
                  <a:schemeClr val="tx1"/>
                </a:solidFill>
                <a:cs typeface="B Nazanin" panose="00000400000000000000" pitchFamily="2" charset="-78"/>
              </a:rPr>
              <a:t>T1</a:t>
            </a:r>
            <a:r>
              <a:rPr lang="fa-IR" sz="2200" dirty="0">
                <a:solidFill>
                  <a:schemeClr val="tx1"/>
                </a:solidFill>
                <a:cs typeface="B Nazanin" panose="00000400000000000000" pitchFamily="2" charset="-78"/>
              </a:rPr>
              <a:t>می شود  که در نهایت کنتراست را کاهش می دهد .</a:t>
            </a:r>
          </a:p>
          <a:p>
            <a:pPr algn="just" rtl="1">
              <a:lnSpc>
                <a:spcPct val="150000"/>
              </a:lnSpc>
            </a:pPr>
            <a:r>
              <a:rPr lang="fa-IR" sz="2200" dirty="0">
                <a:solidFill>
                  <a:schemeClr val="tx1"/>
                </a:solidFill>
                <a:cs typeface="B Nazanin" panose="00000400000000000000" pitchFamily="2" charset="-78"/>
              </a:rPr>
              <a:t>وجود غلظت آهن یک برتری در سکانس های </a:t>
            </a:r>
            <a:r>
              <a:rPr lang="en-US" sz="2200" dirty="0">
                <a:solidFill>
                  <a:schemeClr val="tx1"/>
                </a:solidFill>
                <a:cs typeface="B Nazanin" panose="00000400000000000000" pitchFamily="2" charset="-78"/>
              </a:rPr>
              <a:t>T2W</a:t>
            </a:r>
            <a:r>
              <a:rPr lang="fa-IR" sz="2200" dirty="0">
                <a:solidFill>
                  <a:schemeClr val="tx1"/>
                </a:solidFill>
                <a:cs typeface="B Nazanin" panose="00000400000000000000" pitchFamily="2" charset="-78"/>
              </a:rPr>
              <a:t>و</a:t>
            </a:r>
            <a:r>
              <a:rPr lang="en-US" sz="2200" dirty="0">
                <a:solidFill>
                  <a:schemeClr val="tx1"/>
                </a:solidFill>
                <a:cs typeface="B Nazanin" panose="00000400000000000000" pitchFamily="2" charset="-78"/>
              </a:rPr>
              <a:t>T2*</a:t>
            </a:r>
            <a:r>
              <a:rPr lang="fa-IR" sz="2200" dirty="0">
                <a:solidFill>
                  <a:schemeClr val="tx1"/>
                </a:solidFill>
                <a:cs typeface="B Nazanin" panose="00000400000000000000" pitchFamily="2" charset="-78"/>
              </a:rPr>
              <a:t>است که در واقع آهن اثر کاهنده </a:t>
            </a:r>
            <a:r>
              <a:rPr lang="en-US" sz="2200" dirty="0">
                <a:solidFill>
                  <a:schemeClr val="tx1"/>
                </a:solidFill>
                <a:cs typeface="B Nazanin" panose="00000400000000000000" pitchFamily="2" charset="-78"/>
              </a:rPr>
              <a:t>T2</a:t>
            </a:r>
            <a:r>
              <a:rPr lang="fa-IR" sz="2200" dirty="0">
                <a:solidFill>
                  <a:schemeClr val="tx1"/>
                </a:solidFill>
                <a:cs typeface="B Nazanin" panose="00000400000000000000" pitchFamily="2" charset="-78"/>
              </a:rPr>
              <a:t>دارد که باعث افزایش کنتراست میشود .</a:t>
            </a:r>
          </a:p>
          <a:p>
            <a:pPr algn="just" rtl="1">
              <a:lnSpc>
                <a:spcPct val="150000"/>
              </a:lnSpc>
            </a:pPr>
            <a:r>
              <a:rPr lang="fa-IR" sz="2200" dirty="0">
                <a:solidFill>
                  <a:schemeClr val="tx1"/>
                </a:solidFill>
                <a:cs typeface="B Nazanin" panose="00000400000000000000" pitchFamily="2" charset="-78"/>
              </a:rPr>
              <a:t>تصویر برداری سکانس </a:t>
            </a:r>
            <a:r>
              <a:rPr lang="en-US" sz="2200" dirty="0">
                <a:solidFill>
                  <a:schemeClr val="tx1"/>
                </a:solidFill>
                <a:cs typeface="B Nazanin" panose="00000400000000000000" pitchFamily="2" charset="-78"/>
              </a:rPr>
              <a:t>Susceptibility</a:t>
            </a:r>
            <a:r>
              <a:rPr lang="fa-IR" sz="2200" dirty="0">
                <a:solidFill>
                  <a:schemeClr val="tx1"/>
                </a:solidFill>
                <a:cs typeface="B Nazanin" panose="00000400000000000000" pitchFamily="2" charset="-78"/>
              </a:rPr>
              <a:t>(</a:t>
            </a:r>
            <a:r>
              <a:rPr lang="en-US" sz="2200" dirty="0">
                <a:solidFill>
                  <a:schemeClr val="tx1"/>
                </a:solidFill>
                <a:cs typeface="B Nazanin" panose="00000400000000000000" pitchFamily="2" charset="-78"/>
              </a:rPr>
              <a:t>SWI</a:t>
            </a:r>
            <a:r>
              <a:rPr lang="fa-IR" sz="2200" dirty="0">
                <a:solidFill>
                  <a:schemeClr val="tx1"/>
                </a:solidFill>
                <a:cs typeface="B Nazanin" panose="00000400000000000000" pitchFamily="2" charset="-78"/>
              </a:rPr>
              <a:t>)</a:t>
            </a:r>
            <a:r>
              <a:rPr lang="en-US" sz="2200" dirty="0">
                <a:solidFill>
                  <a:schemeClr val="tx1"/>
                </a:solidFill>
                <a:cs typeface="B Nazanin" panose="00000400000000000000" pitchFamily="2" charset="-78"/>
              </a:rPr>
              <a:t> </a:t>
            </a:r>
            <a:r>
              <a:rPr lang="fa-IR" sz="2200" dirty="0">
                <a:solidFill>
                  <a:schemeClr val="tx1"/>
                </a:solidFill>
                <a:cs typeface="B Nazanin" panose="00000400000000000000" pitchFamily="2" charset="-78"/>
              </a:rPr>
              <a:t>در بیماری </a:t>
            </a:r>
            <a:r>
              <a:rPr lang="en-US" sz="2200" dirty="0">
                <a:solidFill>
                  <a:schemeClr val="tx1"/>
                </a:solidFill>
                <a:cs typeface="B Nazanin" panose="00000400000000000000" pitchFamily="2" charset="-78"/>
              </a:rPr>
              <a:t>PD</a:t>
            </a:r>
            <a:r>
              <a:rPr lang="fa-IR" sz="2200" dirty="0">
                <a:solidFill>
                  <a:schemeClr val="tx1"/>
                </a:solidFill>
                <a:cs typeface="B Nazanin" panose="00000400000000000000" pitchFamily="2" charset="-78"/>
              </a:rPr>
              <a:t>یک روش امیدوارکننده است زیرا که حساسیت آن روش رسوب موادمعدنی (</a:t>
            </a:r>
            <a:r>
              <a:rPr lang="en-US" sz="2200" dirty="0">
                <a:solidFill>
                  <a:schemeClr val="tx1"/>
                </a:solidFill>
                <a:cs typeface="B Nazanin" panose="00000400000000000000" pitchFamily="2" charset="-78"/>
              </a:rPr>
              <a:t>Mineralization</a:t>
            </a:r>
            <a:r>
              <a:rPr lang="fa-IR" sz="2200" dirty="0">
                <a:solidFill>
                  <a:schemeClr val="tx1"/>
                </a:solidFill>
                <a:cs typeface="B Nazanin" panose="00000400000000000000" pitchFamily="2" charset="-78"/>
              </a:rPr>
              <a:t>) درمغز بالاست همچنین حساسیت آن به آهن بالاست .</a:t>
            </a:r>
            <a:endParaRPr lang="en-US"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11841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8675-1F15-498D-BF44-9E92A9EEC8E1}"/>
              </a:ext>
            </a:extLst>
          </p:cNvPr>
          <p:cNvSpPr>
            <a:spLocks noGrp="1"/>
          </p:cNvSpPr>
          <p:nvPr>
            <p:ph type="title"/>
          </p:nvPr>
        </p:nvSpPr>
        <p:spPr/>
        <p:txBody>
          <a:bodyPr/>
          <a:lstStyle/>
          <a:p>
            <a:pPr algn="ctr"/>
            <a:r>
              <a:rPr lang="en-US" dirty="0"/>
              <a:t>Structural imaging</a:t>
            </a:r>
          </a:p>
        </p:txBody>
      </p:sp>
      <p:sp>
        <p:nvSpPr>
          <p:cNvPr id="3" name="Content Placeholder 2">
            <a:extLst>
              <a:ext uri="{FF2B5EF4-FFF2-40B4-BE49-F238E27FC236}">
                <a16:creationId xmlns:a16="http://schemas.microsoft.com/office/drawing/2014/main" id="{90190BC7-3E91-444A-9B7C-7D12CBF806AE}"/>
              </a:ext>
            </a:extLst>
          </p:cNvPr>
          <p:cNvSpPr>
            <a:spLocks noGrp="1"/>
          </p:cNvSpPr>
          <p:nvPr>
            <p:ph idx="1"/>
          </p:nvPr>
        </p:nvSpPr>
        <p:spPr>
          <a:xfrm>
            <a:off x="469466" y="2098664"/>
            <a:ext cx="11035146" cy="2942735"/>
          </a:xfrm>
          <a:solidFill>
            <a:schemeClr val="accent4">
              <a:lumMod val="20000"/>
              <a:lumOff val="80000"/>
            </a:schemeClr>
          </a:solidFill>
        </p:spPr>
        <p:txBody>
          <a:bodyPr>
            <a:normAutofit/>
          </a:bodyPr>
          <a:lstStyle/>
          <a:p>
            <a:pPr algn="r" rtl="1">
              <a:lnSpc>
                <a:spcPct val="150000"/>
              </a:lnSpc>
            </a:pPr>
            <a:r>
              <a:rPr lang="fa-IR" sz="2400" dirty="0">
                <a:solidFill>
                  <a:schemeClr val="tx1"/>
                </a:solidFill>
                <a:cs typeface="B Nazanin" panose="00000400000000000000" pitchFamily="2" charset="-78"/>
              </a:rPr>
              <a:t>سکانس دانسیته پروتونی و </a:t>
            </a:r>
            <a:r>
              <a:rPr lang="en-US" sz="2400" dirty="0">
                <a:solidFill>
                  <a:schemeClr val="tx1"/>
                </a:solidFill>
                <a:cs typeface="B Nazanin" panose="00000400000000000000" pitchFamily="2" charset="-78"/>
              </a:rPr>
              <a:t>STIR</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Short inversion recovery</a:t>
            </a:r>
            <a:r>
              <a:rPr lang="fa-IR" sz="2400" dirty="0">
                <a:solidFill>
                  <a:schemeClr val="tx1"/>
                </a:solidFill>
                <a:cs typeface="B Nazanin" panose="00000400000000000000" pitchFamily="2" charset="-78"/>
              </a:rPr>
              <a:t>) روش های خوب دیگری برای به تصویر کشیدن </a:t>
            </a:r>
            <a:r>
              <a:rPr lang="en-US" sz="2400" dirty="0">
                <a:solidFill>
                  <a:schemeClr val="tx1"/>
                </a:solidFill>
                <a:cs typeface="B Nazanin" panose="00000400000000000000" pitchFamily="2" charset="-78"/>
              </a:rPr>
              <a:t>SN</a:t>
            </a:r>
            <a:r>
              <a:rPr lang="fa-IR" sz="2400" dirty="0">
                <a:solidFill>
                  <a:schemeClr val="tx1"/>
                </a:solidFill>
                <a:cs typeface="B Nazanin" panose="00000400000000000000" pitchFamily="2" charset="-78"/>
              </a:rPr>
              <a:t>است .سکانس </a:t>
            </a:r>
            <a:r>
              <a:rPr lang="en-US" sz="2400" dirty="0">
                <a:solidFill>
                  <a:schemeClr val="tx1"/>
                </a:solidFill>
                <a:cs typeface="B Nazanin" panose="00000400000000000000" pitchFamily="2" charset="-78"/>
              </a:rPr>
              <a:t>MT</a:t>
            </a:r>
            <a:r>
              <a:rPr lang="fa-IR" sz="2400" dirty="0">
                <a:solidFill>
                  <a:schemeClr val="tx1"/>
                </a:solidFill>
                <a:cs typeface="B Nazanin" panose="00000400000000000000" pitchFamily="2" charset="-78"/>
              </a:rPr>
              <a:t>  نیزکنتراست بین </a:t>
            </a:r>
            <a:r>
              <a:rPr lang="en-US" sz="2400" dirty="0">
                <a:solidFill>
                  <a:schemeClr val="tx1"/>
                </a:solidFill>
                <a:cs typeface="B Nazanin" panose="00000400000000000000" pitchFamily="2" charset="-78"/>
              </a:rPr>
              <a:t>SN</a:t>
            </a:r>
            <a:r>
              <a:rPr lang="fa-IR" sz="2400" dirty="0">
                <a:solidFill>
                  <a:schemeClr val="tx1"/>
                </a:solidFill>
                <a:cs typeface="B Nazanin" panose="00000400000000000000" pitchFamily="2" charset="-78"/>
              </a:rPr>
              <a:t>و ماده سفید را افزایش می دهد .</a:t>
            </a:r>
          </a:p>
          <a:p>
            <a:pPr algn="r" rtl="1">
              <a:lnSpc>
                <a:spcPct val="150000"/>
              </a:lnSpc>
            </a:pPr>
            <a:r>
              <a:rPr lang="en-US" sz="2400" dirty="0">
                <a:solidFill>
                  <a:schemeClr val="tx1"/>
                </a:solidFill>
                <a:cs typeface="B Nazanin" panose="00000400000000000000" pitchFamily="2" charset="-78"/>
              </a:rPr>
              <a:t>MRI</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7</a:t>
            </a:r>
            <a:r>
              <a:rPr lang="fa-IR" sz="2400" dirty="0">
                <a:solidFill>
                  <a:schemeClr val="tx1"/>
                </a:solidFill>
                <a:cs typeface="B Nazanin" panose="00000400000000000000" pitchFamily="2" charset="-78"/>
              </a:rPr>
              <a:t>تسلا نه تنها باعث افزایش رزولوشن کنتراست میشود بلکه ساختار های گانگلیا با دقت مشخص میشوند .</a:t>
            </a:r>
          </a:p>
          <a:p>
            <a:pPr algn="r" rtl="1">
              <a:lnSpc>
                <a:spcPct val="150000"/>
              </a:lnSpc>
            </a:pPr>
            <a:r>
              <a:rPr lang="fa-IR" sz="2400" dirty="0">
                <a:solidFill>
                  <a:schemeClr val="tx1"/>
                </a:solidFill>
                <a:cs typeface="B Nazanin" panose="00000400000000000000" pitchFamily="2" charset="-78"/>
              </a:rPr>
              <a:t>تعیین حدود </a:t>
            </a:r>
            <a:r>
              <a:rPr lang="en-US" sz="2400" dirty="0">
                <a:solidFill>
                  <a:schemeClr val="tx1"/>
                </a:solidFill>
                <a:cs typeface="B Nazanin" panose="00000400000000000000" pitchFamily="2" charset="-78"/>
              </a:rPr>
              <a:t>SN</a:t>
            </a:r>
            <a:r>
              <a:rPr lang="fa-IR" sz="2400" dirty="0">
                <a:solidFill>
                  <a:schemeClr val="tx1"/>
                </a:solidFill>
                <a:cs typeface="B Nazanin" panose="00000400000000000000" pitchFamily="2" charset="-78"/>
              </a:rPr>
              <a:t>درسکانسهای </a:t>
            </a:r>
            <a:r>
              <a:rPr lang="en-US" sz="2400" dirty="0">
                <a:solidFill>
                  <a:schemeClr val="tx1"/>
                </a:solidFill>
                <a:cs typeface="B Nazanin" panose="00000400000000000000" pitchFamily="2" charset="-78"/>
              </a:rPr>
              <a:t>T2W</a:t>
            </a:r>
            <a:r>
              <a:rPr lang="fa-IR" sz="2400" dirty="0">
                <a:solidFill>
                  <a:schemeClr val="tx1"/>
                </a:solidFill>
                <a:cs typeface="B Nazanin" panose="00000400000000000000" pitchFamily="2" charset="-78"/>
              </a:rPr>
              <a:t>با  </a:t>
            </a:r>
            <a:r>
              <a:rPr lang="en-US" sz="2400" dirty="0">
                <a:solidFill>
                  <a:schemeClr val="tx1"/>
                </a:solidFill>
                <a:cs typeface="B Nazanin" panose="00000400000000000000" pitchFamily="2" charset="-78"/>
              </a:rPr>
              <a:t>STIR</a:t>
            </a:r>
            <a:r>
              <a:rPr lang="fa-IR" sz="2400" dirty="0">
                <a:solidFill>
                  <a:schemeClr val="tx1"/>
                </a:solidFill>
                <a:cs typeface="B Nazanin" panose="00000400000000000000" pitchFamily="2" charset="-78"/>
              </a:rPr>
              <a:t> متفاوت است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62180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B212-2620-4F8D-B58B-A36A981381CE}"/>
              </a:ext>
            </a:extLst>
          </p:cNvPr>
          <p:cNvSpPr>
            <a:spLocks noGrp="1"/>
          </p:cNvSpPr>
          <p:nvPr>
            <p:ph type="title"/>
          </p:nvPr>
        </p:nvSpPr>
        <p:spPr>
          <a:xfrm>
            <a:off x="1844780" y="0"/>
            <a:ext cx="8911687" cy="1280890"/>
          </a:xfrm>
        </p:spPr>
        <p:txBody>
          <a:bodyPr/>
          <a:lstStyle/>
          <a:p>
            <a:pPr algn="ctr"/>
            <a:r>
              <a:rPr lang="en-US" dirty="0"/>
              <a:t>Segmentation and volume calculation </a:t>
            </a:r>
          </a:p>
        </p:txBody>
      </p:sp>
      <p:sp>
        <p:nvSpPr>
          <p:cNvPr id="3" name="Content Placeholder 2">
            <a:extLst>
              <a:ext uri="{FF2B5EF4-FFF2-40B4-BE49-F238E27FC236}">
                <a16:creationId xmlns:a16="http://schemas.microsoft.com/office/drawing/2014/main" id="{DE26D0BD-B942-4D34-9DAB-1B67EFDF8DF7}"/>
              </a:ext>
            </a:extLst>
          </p:cNvPr>
          <p:cNvSpPr>
            <a:spLocks noGrp="1"/>
          </p:cNvSpPr>
          <p:nvPr>
            <p:ph idx="1"/>
          </p:nvPr>
        </p:nvSpPr>
        <p:spPr>
          <a:xfrm>
            <a:off x="436417" y="1264555"/>
            <a:ext cx="11513127" cy="4969990"/>
          </a:xfrm>
          <a:solidFill>
            <a:schemeClr val="accent4">
              <a:lumMod val="20000"/>
              <a:lumOff val="80000"/>
            </a:schemeClr>
          </a:solidFill>
        </p:spPr>
        <p:txBody>
          <a:bodyPr>
            <a:noAutofit/>
          </a:bodyPr>
          <a:lstStyle/>
          <a:p>
            <a:pPr algn="just" rtl="1">
              <a:lnSpc>
                <a:spcPct val="150000"/>
              </a:lnSpc>
            </a:pPr>
            <a:r>
              <a:rPr lang="fa-IR" sz="2400" dirty="0">
                <a:solidFill>
                  <a:schemeClr val="tx1"/>
                </a:solidFill>
                <a:cs typeface="B Nazanin" panose="00000400000000000000" pitchFamily="2" charset="-78"/>
              </a:rPr>
              <a:t>حدود ساختار های کوچک مانند </a:t>
            </a:r>
            <a:r>
              <a:rPr lang="en-US" sz="2400" dirty="0">
                <a:solidFill>
                  <a:schemeClr val="tx1"/>
                </a:solidFill>
                <a:cs typeface="B Nazanin" panose="00000400000000000000" pitchFamily="2" charset="-78"/>
              </a:rPr>
              <a:t>SN</a:t>
            </a:r>
            <a:r>
              <a:rPr lang="fa-IR" sz="2400" dirty="0">
                <a:solidFill>
                  <a:schemeClr val="tx1"/>
                </a:solidFill>
                <a:cs typeface="B Nazanin" panose="00000400000000000000" pitchFamily="2" charset="-78"/>
              </a:rPr>
              <a:t>،هیپوکامپ تالاموس و استریاتوم به صورت دستی تعیین میشود ،اما از تکنیک های اتوماتیک</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به عنوان ابزار های اکتشافی برای تغییرات الگو ماده خاکستری و ماده سفید کورتکس استفاده میشود .</a:t>
            </a:r>
          </a:p>
          <a:p>
            <a:pPr algn="just" rtl="1">
              <a:lnSpc>
                <a:spcPct val="150000"/>
              </a:lnSpc>
            </a:pPr>
            <a:r>
              <a:rPr lang="fa-IR" sz="2400" dirty="0">
                <a:solidFill>
                  <a:schemeClr val="tx1"/>
                </a:solidFill>
                <a:cs typeface="B Nazanin" panose="00000400000000000000" pitchFamily="2" charset="-78"/>
              </a:rPr>
              <a:t>بررسی الگوی تغییرات حجم بر اساس متد های </a:t>
            </a:r>
            <a:r>
              <a:rPr lang="en-US" sz="2400" dirty="0">
                <a:solidFill>
                  <a:schemeClr val="tx1"/>
                </a:solidFill>
                <a:cs typeface="B Nazanin" panose="00000400000000000000" pitchFamily="2" charset="-78"/>
              </a:rPr>
              <a:t>Voxel based </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deformation based </a:t>
            </a:r>
            <a:r>
              <a:rPr lang="fa-IR" sz="2400" dirty="0">
                <a:solidFill>
                  <a:schemeClr val="tx1"/>
                </a:solidFill>
                <a:cs typeface="B Nazanin" panose="00000400000000000000" pitchFamily="2" charset="-78"/>
              </a:rPr>
              <a:t>، مورفولوژی </a:t>
            </a:r>
            <a:r>
              <a:rPr lang="en-US" sz="2400" dirty="0">
                <a:solidFill>
                  <a:schemeClr val="tx1"/>
                </a:solidFill>
                <a:cs typeface="B Nazanin" panose="00000400000000000000" pitchFamily="2" charset="-78"/>
              </a:rPr>
              <a:t>tensor based </a:t>
            </a:r>
            <a:r>
              <a:rPr lang="fa-IR" sz="2400" dirty="0">
                <a:solidFill>
                  <a:schemeClr val="tx1"/>
                </a:solidFill>
                <a:cs typeface="B Nazanin" panose="00000400000000000000" pitchFamily="2" charset="-78"/>
              </a:rPr>
              <a:t>و </a:t>
            </a:r>
            <a:r>
              <a:rPr lang="en-US" sz="2400" dirty="0">
                <a:solidFill>
                  <a:schemeClr val="tx1"/>
                </a:solidFill>
                <a:cs typeface="B Nazanin" panose="00000400000000000000" pitchFamily="2" charset="-78"/>
              </a:rPr>
              <a:t>cortical thickness and sulci</a:t>
            </a:r>
          </a:p>
          <a:p>
            <a:pPr algn="just" rtl="1">
              <a:lnSpc>
                <a:spcPct val="150000"/>
              </a:lnSpc>
            </a:pPr>
            <a:r>
              <a:rPr lang="fa-IR" sz="2400" dirty="0">
                <a:solidFill>
                  <a:schemeClr val="tx1"/>
                </a:solidFill>
                <a:cs typeface="B Nazanin" panose="00000400000000000000" pitchFamily="2" charset="-78"/>
              </a:rPr>
              <a:t>در این متدها ،</a:t>
            </a:r>
            <a:r>
              <a:rPr lang="en-US" sz="2400" dirty="0">
                <a:solidFill>
                  <a:schemeClr val="tx1"/>
                </a:solidFill>
                <a:cs typeface="B Nazanin" panose="00000400000000000000" pitchFamily="2" charset="-78"/>
              </a:rPr>
              <a:t>VBM </a:t>
            </a:r>
            <a:r>
              <a:rPr lang="fa-IR" sz="2400" dirty="0">
                <a:solidFill>
                  <a:schemeClr val="tx1"/>
                </a:solidFill>
                <a:cs typeface="B Nazanin" panose="00000400000000000000" pitchFamily="2" charset="-78"/>
              </a:rPr>
              <a:t>(مورفولوژی </a:t>
            </a:r>
            <a:r>
              <a:rPr lang="en-US" sz="2400" dirty="0">
                <a:solidFill>
                  <a:schemeClr val="tx1"/>
                </a:solidFill>
                <a:cs typeface="B Nazanin" panose="00000400000000000000" pitchFamily="2" charset="-78"/>
              </a:rPr>
              <a:t>Voxel based</a:t>
            </a:r>
            <a:r>
              <a:rPr lang="fa-IR" sz="2400" dirty="0">
                <a:solidFill>
                  <a:schemeClr val="tx1"/>
                </a:solidFill>
                <a:cs typeface="B Nazanin" panose="00000400000000000000" pitchFamily="2" charset="-78"/>
              </a:rPr>
              <a:t>)،به عنوان روش استاندارد که حساس به تغییرات ماده ی سفید وخاکستری است اما بزرگ ترین محدودیت </a:t>
            </a:r>
            <a:r>
              <a:rPr lang="en-US" sz="2400" dirty="0">
                <a:solidFill>
                  <a:schemeClr val="tx1"/>
                </a:solidFill>
                <a:cs typeface="B Nazanin" panose="00000400000000000000" pitchFamily="2" charset="-78"/>
              </a:rPr>
              <a:t>VBM</a:t>
            </a:r>
            <a:r>
              <a:rPr lang="fa-IR" sz="2400" dirty="0">
                <a:solidFill>
                  <a:schemeClr val="tx1"/>
                </a:solidFill>
                <a:cs typeface="B Nazanin" panose="00000400000000000000" pitchFamily="2" charset="-78"/>
              </a:rPr>
              <a:t>عدم حساسیت آن به تغییرات بافت های  زیرین است .</a:t>
            </a:r>
          </a:p>
          <a:p>
            <a:pPr algn="just" rtl="1">
              <a:lnSpc>
                <a:spcPct val="150000"/>
              </a:lnSpc>
            </a:pPr>
            <a:r>
              <a:rPr lang="fa-IR" sz="2400" dirty="0">
                <a:solidFill>
                  <a:schemeClr val="tx1"/>
                </a:solidFill>
                <a:cs typeface="B Nazanin" panose="00000400000000000000" pitchFamily="2" charset="-78"/>
              </a:rPr>
              <a:t>شناسایی مورفولوژی براساس </a:t>
            </a:r>
            <a:r>
              <a:rPr lang="en-US" sz="2400" dirty="0">
                <a:solidFill>
                  <a:schemeClr val="tx1"/>
                </a:solidFill>
                <a:cs typeface="B Nazanin" panose="00000400000000000000" pitchFamily="2" charset="-78"/>
              </a:rPr>
              <a:t>Deformation</a:t>
            </a:r>
            <a:r>
              <a:rPr lang="fa-IR" sz="2400" dirty="0">
                <a:solidFill>
                  <a:schemeClr val="tx1"/>
                </a:solidFill>
                <a:cs typeface="B Nazanin" panose="00000400000000000000" pitchFamily="2" charset="-78"/>
              </a:rPr>
              <a:t> و یا براساس </a:t>
            </a:r>
            <a:r>
              <a:rPr lang="en-US" sz="2400" dirty="0">
                <a:solidFill>
                  <a:schemeClr val="tx1"/>
                </a:solidFill>
                <a:cs typeface="B Nazanin" panose="00000400000000000000" pitchFamily="2" charset="-78"/>
              </a:rPr>
              <a:t>Tensor</a:t>
            </a:r>
            <a:r>
              <a:rPr lang="fa-IR" sz="2400" dirty="0">
                <a:solidFill>
                  <a:schemeClr val="tx1"/>
                </a:solidFill>
                <a:cs typeface="B Nazanin" panose="00000400000000000000" pitchFamily="2" charset="-78"/>
              </a:rPr>
              <a:t>  اطلاعاتی در بازه تغییرات موضعی و کلی </a:t>
            </a:r>
            <a:r>
              <a:rPr lang="en-US" sz="2400" dirty="0">
                <a:solidFill>
                  <a:schemeClr val="tx1"/>
                </a:solidFill>
                <a:cs typeface="B Nazanin" panose="00000400000000000000" pitchFamily="2" charset="-78"/>
              </a:rPr>
              <a:t>global) </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&amp;</a:t>
            </a:r>
            <a:r>
              <a:rPr lang="fa-IR" sz="24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(local </a:t>
            </a:r>
            <a:r>
              <a:rPr lang="fa-IR" sz="2400" dirty="0">
                <a:solidFill>
                  <a:schemeClr val="tx1"/>
                </a:solidFill>
                <a:cs typeface="B Nazanin" panose="00000400000000000000" pitchFamily="2" charset="-78"/>
              </a:rPr>
              <a:t>در شکل تولید میکند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070594422"/>
      </p:ext>
    </p:extLst>
  </p:cSld>
  <p:clrMapOvr>
    <a:masterClrMapping/>
  </p:clrMapOvr>
</p:sld>
</file>

<file path=ppt/theme/theme1.xml><?xml version="1.0" encoding="utf-8"?>
<a:theme xmlns:a="http://schemas.openxmlformats.org/drawingml/2006/main" name="Wis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1549</TotalTime>
  <Words>1659</Words>
  <Application>Microsoft Office PowerPoint</Application>
  <PresentationFormat>Widescreen</PresentationFormat>
  <Paragraphs>88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Wisp</vt:lpstr>
      <vt:lpstr>PowerPoint Presentation</vt:lpstr>
      <vt:lpstr>PowerPoint Presentation</vt:lpstr>
      <vt:lpstr>introduction</vt:lpstr>
      <vt:lpstr>PowerPoint Presentation</vt:lpstr>
      <vt:lpstr>PowerPoint Presentation</vt:lpstr>
      <vt:lpstr>PowerPoint Presentation</vt:lpstr>
      <vt:lpstr>Structural imaging</vt:lpstr>
      <vt:lpstr>Structural imaging</vt:lpstr>
      <vt:lpstr>Segmentation and volume calculation </vt:lpstr>
      <vt:lpstr>   الگوی تغییرات حجم و شکل در PD</vt:lpstr>
      <vt:lpstr>Substantia nigra</vt:lpstr>
      <vt:lpstr>تغییرات حجم گانگلیا و سایر هسته های Brain stem</vt:lpstr>
      <vt:lpstr>تغییرات کورتکس در PD</vt:lpstr>
      <vt:lpstr>MRI در بررسی ساختار اتروفی یک روش قوی در بیماران PD است . </vt:lpstr>
      <vt:lpstr>PowerPoint Presentation</vt:lpstr>
      <vt:lpstr>Iron load</vt:lpstr>
      <vt:lpstr>Other quantitative biomarkers</vt:lpstr>
      <vt:lpstr>Magnetization transfer</vt:lpstr>
      <vt:lpstr>PowerPoint Presentation</vt:lpstr>
      <vt:lpstr>Water diffusion</vt:lpstr>
      <vt:lpstr>Perfusion </vt:lpstr>
      <vt:lpstr>Tractography and anatomical connectivity</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مروری بر استفاده از تصویر برداری رزونانس مغناطیسی در بیماری پارکینسون</dc:title>
  <dc:creator>fateme</dc:creator>
  <cp:lastModifiedBy>fateme</cp:lastModifiedBy>
  <cp:revision>16</cp:revision>
  <dcterms:created xsi:type="dcterms:W3CDTF">2022-04-25T17:14:14Z</dcterms:created>
  <dcterms:modified xsi:type="dcterms:W3CDTF">2022-05-24T06:19:28Z</dcterms:modified>
</cp:coreProperties>
</file>